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32921-428F-45F3-894A-21AAF50B1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142872-71B3-4501-8E02-F22A5868B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DAABE-4D4E-4A32-BE7F-EE8FE860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05F60-51B8-4D7E-B1D1-C1AC2EAA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49EC9-410D-4DE5-9D01-3B31B48B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9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E9184-BF7D-4139-8004-BD733936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93ED88-5B59-473D-A29F-3A668A80A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7DF31-1B28-44BE-99DD-E3EDE49B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9F1EE-28C6-404A-A61C-3E098082B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703DF-B024-40FD-80AB-461AA1F8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6F37A4-7D5C-4843-A41B-A830EDBA4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C513E1-454E-4B28-8B2A-DEFC20238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EA8A1-4924-463B-B7BC-3D0185C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B5B2F-141F-401D-84A2-DEDB17FE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06320-3C97-4D6F-810E-47527ECD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12B68-2943-4BFB-8D93-FC9D7E25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275EB-FC0E-4D0E-BE9E-BE6D05523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70DC99-1A13-48DB-A2B5-0067FB40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D56E1-314F-4E38-9142-6AE625CE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4EA4C-1117-4804-98FE-A7EA5487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32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F0E0F-5D16-440C-AC22-78733DBB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BE9DD-E2D6-4DD3-872D-355CCC342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AB7260-EE23-4AF5-A4A2-39E0D5AC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08715-811C-4DAF-856D-5B8F86F9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C7B26-B794-4AD6-BB99-505CC334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72E90-A29E-4683-A277-B37DB7FD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2C91C-7EFE-4DCB-9567-87C7B1D6E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65405E-EA24-42A3-8692-04A1AFA81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527D56-7D12-493E-9E12-51AB9E83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41C184-0C2B-4654-8720-8FC2B8E8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7D79F-9227-4569-A759-841D6854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47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F5DF0-3B74-42EF-BFDF-997AE28F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EAA4E4-6F8A-4A41-8740-522086FE9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92406C-76C4-42F5-8BFB-CE4CCFC1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AF0019-C0D4-45D0-BD0B-9CD949720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DD3F13-5F8F-470B-8A58-0E38062DC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E2E47B-E7F1-4488-A2C5-FABADAA9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CB577B-5BEE-41CB-9C72-DD9BE17F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BD9D34-4378-4AEE-A81E-EA44747A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5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AB3E8-AA64-49CC-8464-7A5D4098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9A1AEC-CCD0-41F5-9DAE-BAD7BDFD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49C20-497B-46E9-9ECE-C36EDC4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775D89-109C-4B53-9C9A-50B7F34D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6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E45258-AD4A-4BA4-B721-4E326B898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F631C2-8EC3-427C-8E6A-27895151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D45A28-2D13-4AB5-A569-7A90DC48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64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9AB39-FEFA-4C8D-BF0D-05677D13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A2307-F5DA-42E3-B91B-377ABDF37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DFF881-99B5-4D2B-979B-847EF809E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4A57A5-FBF1-4018-84AD-EFCE9D8C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EAC2C3-7F78-445A-94C4-45C03A0C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1F85C3-DDD2-4011-9CB0-70E81108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9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255E4-ADC7-4E39-B589-8442E01B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06002C-1061-4BF6-9B41-C92E43DF5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D1285-6982-448E-AFDA-707D669DD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147BF9-0509-47F0-8604-0F17E0F9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EAA421-BA8F-45D0-BDBD-2ECB01C7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8825A9-B792-411B-8639-271A6000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AA2BC0-84B2-4C6D-A077-EB56A1DD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38CEA3-5DE7-4D29-9252-2AE72EAE8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40ACF-56C7-4180-8CF5-DD0181BCE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E99BB-313F-42A7-ADAF-D2BE82F4B97A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80D437-0FDF-47AF-AF57-01C096208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5DB433-D673-426D-B23C-F984FA5AC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D813-5F2C-471F-99CD-51F2C3CFC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84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funds.com.cn/qxjj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orient-fund.com/product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scfund.com.cn/index2014/funds/jjcpsy.shtml?m=jjc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thfund.com.cn/fundlis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citicprufunds.com.cn/pc/investList?type=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ymfund.com/ym_fund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nuodefund.com/main/index.s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westleadfund.com/products/index.html&#65292;&#38500;&#33258;&#36873;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zsfund.com/product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fadfunds.com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byfunds.com/fund/index.jsp?id=3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changanfunds.com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dbfund.com.cn/products/zhaiquan/167701/summary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hcmiraefund.com/products/hunhe/008135/gaikuang/index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htamc.com.cn/main/product/fund/000743/basicinfo.s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ydamc.com/products/650001/gaikuo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jxfund.c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taipingfund.com.cn/fundinfo/productlist.js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cryuantafund.com/main/qxjj/000273/jzcx.s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donghaifunds.com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bobbns.com/product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fcteda.com/Channel/433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cib-fund.com.cn/products/fof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zrfunds.com.cn/cn/zrProduct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cdbsfund.com/main/jjcp/34/sy.shtml?003762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cfund108.com/main/index.s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boscam.com.cn/products/hb/000542/summary/index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www.xyamc.com/fund/navigate000483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hffunds.cn/front/product_100330.j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bxrfund.com/front/product_100020.j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ww.haoamc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cmfchina.com/allfund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jtamc.com/product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jxfunds.com.cn/front/product_100020.j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qhlhfund.com/front/product_100020.j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www.sinvofund.com/fundList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www.richlandasm.com.cn/front/product_100020.j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www.furamc.com.cn/products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etrade.xf-fund.com/mall/views/fundMall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ww.avicfund.cn/front/product_100020.j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hsqhfund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://www.china-greenfund.com/product/huobi/004865/summary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cpicfunds.com/product/index.s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www.nanhuafunds.com/product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://www.hengyuefund.com/product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://www.honyfunds.com/public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www.bdfund.cn/product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hexaamc.com/front/product_100340.j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tfund.com/column.do?mode=searchtopic&amp;&amp;channelid=2&amp;&amp;categoryid=11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foresightfund.com/fund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www.rosefinchfun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://www.risingamc.com/product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www.dongcaijiji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www.boyuanfunds.com/product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www.hr-fund.com.cn/fun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www.mingyafunds.com/front/index.j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chinanature.com.cn/column.dohsmode=searchtopic&amp;pageno=0&amp;channelid=63&amp;categoryid=4450&amp;childcategoryid=4451.htm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://www.guodu.com/finance/publicFunds/funds_Center_index.j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www.bhhjamc.co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://www.fund.dxzq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://www.bocifund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www.cjzcgl.com/changjiangzg-web/product/search/t10-t2-t3-t4-t5-q-c10-c20-n11-s110-n21-s210-code#fu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htamc.htsc.com.cn/jhcp/JhcpJzgx/qxcp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://fund.piccamc.com/pc/produ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www.ztzqzg.com/products/public/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ade.lionfund.com.cn/pc/q/fundInfoList.ac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zhfund.com/products/zhishu/399001/summary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E630F2-FAE4-4F77-9E31-76A487765150}"/>
              </a:ext>
            </a:extLst>
          </p:cNvPr>
          <p:cNvSpPr txBox="1"/>
          <p:nvPr/>
        </p:nvSpPr>
        <p:spPr>
          <a:xfrm>
            <a:off x="209549" y="314326"/>
            <a:ext cx="720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长盛基金管理有限公司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https://www.csfunds.com.cn/qxjj/</a:t>
            </a:r>
            <a:r>
              <a:rPr lang="zh-CN" altLang="en-US" dirty="0"/>
              <a:t>，需要全部的基金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1F8E67-042E-4FE6-9446-3B4FC3A5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052512"/>
            <a:ext cx="5486400" cy="29031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CDEB03-A88E-4E5A-B07B-4CB33790CDFF}"/>
              </a:ext>
            </a:extLst>
          </p:cNvPr>
          <p:cNvSpPr/>
          <p:nvPr/>
        </p:nvSpPr>
        <p:spPr>
          <a:xfrm>
            <a:off x="1047750" y="1352550"/>
            <a:ext cx="314325" cy="40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26386-5072-4AB9-B11D-B801B8AE17E8}"/>
              </a:ext>
            </a:extLst>
          </p:cNvPr>
          <p:cNvSpPr/>
          <p:nvPr/>
        </p:nvSpPr>
        <p:spPr>
          <a:xfrm>
            <a:off x="638175" y="2325598"/>
            <a:ext cx="314325" cy="174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D523EC-C855-4AAF-BA19-F7AD6F2E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4562475"/>
            <a:ext cx="10877550" cy="24860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86FAA5-DAB4-4771-A0F2-0D0BA14437AF}"/>
              </a:ext>
            </a:extLst>
          </p:cNvPr>
          <p:cNvSpPr txBox="1"/>
          <p:nvPr/>
        </p:nvSpPr>
        <p:spPr>
          <a:xfrm>
            <a:off x="638174" y="4143375"/>
            <a:ext cx="84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里面的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zh-CN" altLang="en-US" dirty="0"/>
              <a:t>基金代码，基金代码和名称在基金概况里获取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72B55B-4CAC-469C-865B-DBA40A25B0C3}"/>
              </a:ext>
            </a:extLst>
          </p:cNvPr>
          <p:cNvSpPr/>
          <p:nvPr/>
        </p:nvSpPr>
        <p:spPr>
          <a:xfrm>
            <a:off x="8210550" y="4695428"/>
            <a:ext cx="942975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05870B-8A1A-4985-8A02-09B49D68DD80}"/>
              </a:ext>
            </a:extLst>
          </p:cNvPr>
          <p:cNvSpPr/>
          <p:nvPr/>
        </p:nvSpPr>
        <p:spPr>
          <a:xfrm>
            <a:off x="10144125" y="642937"/>
            <a:ext cx="314325" cy="40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012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740F3AA-F300-45CE-AA40-045EC05E1E36}"/>
              </a:ext>
            </a:extLst>
          </p:cNvPr>
          <p:cNvSpPr txBox="1"/>
          <p:nvPr/>
        </p:nvSpPr>
        <p:spPr>
          <a:xfrm>
            <a:off x="285749" y="301109"/>
            <a:ext cx="7038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华富基金管理有限公司，</a:t>
            </a:r>
            <a:r>
              <a:rPr lang="en-US" altLang="zh-CN" dirty="0"/>
              <a:t>http://www.hffund.com/agate/jweb/#/col?menuid=10065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85105F-3935-431F-B302-1B130F00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1200151"/>
            <a:ext cx="11677650" cy="3619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C315B2-9294-467C-92D1-8B91B25D0C27}"/>
              </a:ext>
            </a:extLst>
          </p:cNvPr>
          <p:cNvSpPr/>
          <p:nvPr/>
        </p:nvSpPr>
        <p:spPr>
          <a:xfrm>
            <a:off x="285749" y="2786540"/>
            <a:ext cx="1285876" cy="1947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FC5A9D-5D7D-4363-9EF4-01E34ECAF9FB}"/>
              </a:ext>
            </a:extLst>
          </p:cNvPr>
          <p:cNvSpPr/>
          <p:nvPr/>
        </p:nvSpPr>
        <p:spPr>
          <a:xfrm>
            <a:off x="323850" y="1809751"/>
            <a:ext cx="1247775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524B817-D7BD-4ABE-9E10-45EDCE3C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5357812"/>
            <a:ext cx="6915150" cy="13430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DE67492-6311-4EC2-8DC9-A7EFA8352B95}"/>
              </a:ext>
            </a:extLst>
          </p:cNvPr>
          <p:cNvSpPr txBox="1"/>
          <p:nvPr/>
        </p:nvSpPr>
        <p:spPr>
          <a:xfrm>
            <a:off x="323850" y="4914900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有基金代码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97C5188-CF07-4AF3-A47B-4F313A18E9D6}"/>
              </a:ext>
            </a:extLst>
          </p:cNvPr>
          <p:cNvSpPr/>
          <p:nvPr/>
        </p:nvSpPr>
        <p:spPr>
          <a:xfrm>
            <a:off x="4000501" y="5333999"/>
            <a:ext cx="895350" cy="457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0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4F24792-8BB3-4999-9F0E-12AD81FED415}"/>
              </a:ext>
            </a:extLst>
          </p:cNvPr>
          <p:cNvSpPr txBox="1"/>
          <p:nvPr/>
        </p:nvSpPr>
        <p:spPr>
          <a:xfrm>
            <a:off x="-1" y="110609"/>
            <a:ext cx="9020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东方基金管理有限责任公司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http://www.orient-fund.com/products/index.html</a:t>
            </a:r>
            <a:r>
              <a:rPr lang="zh-CN" altLang="en-US" dirty="0"/>
              <a:t>，需要包括混合型、债券型、保本型、货币型所有类型的所有基金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DDF5A-0991-4DAC-A5AA-92A3B414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938212"/>
            <a:ext cx="9572625" cy="19526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AB6D61-1339-4980-A24A-53829A63CEDB}"/>
              </a:ext>
            </a:extLst>
          </p:cNvPr>
          <p:cNvSpPr/>
          <p:nvPr/>
        </p:nvSpPr>
        <p:spPr>
          <a:xfrm>
            <a:off x="285749" y="1033938"/>
            <a:ext cx="1285876" cy="1952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838A47-1548-40C1-B0A6-0B70594C8197}"/>
              </a:ext>
            </a:extLst>
          </p:cNvPr>
          <p:cNvSpPr/>
          <p:nvPr/>
        </p:nvSpPr>
        <p:spPr>
          <a:xfrm>
            <a:off x="1719262" y="1281590"/>
            <a:ext cx="1285876" cy="1947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585602-B1FB-48AE-A175-4DD45ED9D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3871438"/>
            <a:ext cx="9191625" cy="236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9A9395-36B0-4D8C-B952-EA91317130DD}"/>
              </a:ext>
            </a:extLst>
          </p:cNvPr>
          <p:cNvSpPr txBox="1"/>
          <p:nvPr/>
        </p:nvSpPr>
        <p:spPr>
          <a:xfrm>
            <a:off x="138112" y="3352800"/>
            <a:ext cx="4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68D468-90C3-4A09-B8CA-7CEB005E7337}"/>
              </a:ext>
            </a:extLst>
          </p:cNvPr>
          <p:cNvSpPr/>
          <p:nvPr/>
        </p:nvSpPr>
        <p:spPr>
          <a:xfrm>
            <a:off x="1719262" y="4024790"/>
            <a:ext cx="966788" cy="318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23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2F2C99-E878-482D-BE04-21FB5FF681CA}"/>
              </a:ext>
            </a:extLst>
          </p:cNvPr>
          <p:cNvSpPr txBox="1"/>
          <p:nvPr/>
        </p:nvSpPr>
        <p:spPr>
          <a:xfrm>
            <a:off x="95250" y="2915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东吴基金管理有限公司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http://www.scfund.com.cn/index2014/funds/jjcpsy.shtml?m=jjcp</a:t>
            </a:r>
            <a:r>
              <a:rPr lang="zh-CN" altLang="en-US" dirty="0"/>
              <a:t>，全部基金下所有基金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8FC601-0858-48BE-B9BD-0F300FE7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214914"/>
            <a:ext cx="9315450" cy="2647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11CE6E-0014-4B1A-BCD7-32F3758CD2EC}"/>
              </a:ext>
            </a:extLst>
          </p:cNvPr>
          <p:cNvSpPr/>
          <p:nvPr/>
        </p:nvSpPr>
        <p:spPr>
          <a:xfrm>
            <a:off x="95249" y="2015015"/>
            <a:ext cx="1514475" cy="220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80107A-2D07-4A73-A6FF-DFCC978A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" y="4786194"/>
            <a:ext cx="9344025" cy="14763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D03137-37FD-4F6F-A3ED-F84B9F7FAD78}"/>
              </a:ext>
            </a:extLst>
          </p:cNvPr>
          <p:cNvSpPr/>
          <p:nvPr/>
        </p:nvSpPr>
        <p:spPr>
          <a:xfrm>
            <a:off x="4043360" y="4786194"/>
            <a:ext cx="823914" cy="363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FEBA2AD-8D70-4E55-A0FE-E72F354997A5}"/>
              </a:ext>
            </a:extLst>
          </p:cNvPr>
          <p:cNvSpPr/>
          <p:nvPr/>
        </p:nvSpPr>
        <p:spPr>
          <a:xfrm>
            <a:off x="6843711" y="4786194"/>
            <a:ext cx="719139" cy="382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D2435D-7C7C-4332-A0EC-DC81D5806610}"/>
              </a:ext>
            </a:extLst>
          </p:cNvPr>
          <p:cNvSpPr txBox="1"/>
          <p:nvPr/>
        </p:nvSpPr>
        <p:spPr>
          <a:xfrm>
            <a:off x="195262" y="4286250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里面有基金代码，净值分红取分红</a:t>
            </a:r>
          </a:p>
        </p:txBody>
      </p:sp>
    </p:spTree>
    <p:extLst>
      <p:ext uri="{BB962C8B-B14F-4D97-AF65-F5344CB8AC3E}">
        <p14:creationId xmlns:p14="http://schemas.microsoft.com/office/powerpoint/2010/main" val="143585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2F0031-8384-4C00-88A1-918BDC446C52}"/>
              </a:ext>
            </a:extLst>
          </p:cNvPr>
          <p:cNvSpPr txBox="1"/>
          <p:nvPr/>
        </p:nvSpPr>
        <p:spPr>
          <a:xfrm>
            <a:off x="209550" y="386834"/>
            <a:ext cx="849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http://www.thfund.com.cn/fundlist</a:t>
            </a:r>
            <a:endParaRPr lang="en-US" altLang="zh-CN" dirty="0"/>
          </a:p>
          <a:p>
            <a:r>
              <a:rPr lang="zh-CN" altLang="en-US" dirty="0"/>
              <a:t>天弘基金管理有限公司，全部产品下选不限，需要所有基金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35290A-97C7-49FB-A36A-8F4B77EF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147762"/>
            <a:ext cx="11325225" cy="3114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8FA4159-3B12-4FE0-BA7A-D6E38D281E96}"/>
              </a:ext>
            </a:extLst>
          </p:cNvPr>
          <p:cNvSpPr/>
          <p:nvPr/>
        </p:nvSpPr>
        <p:spPr>
          <a:xfrm>
            <a:off x="314324" y="3160157"/>
            <a:ext cx="1533526" cy="1297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09DEB6-DEE2-4322-A3ED-41B490FF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" y="5136595"/>
            <a:ext cx="9991725" cy="1333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EE0B1A-3684-42B2-B99F-24332A733320}"/>
              </a:ext>
            </a:extLst>
          </p:cNvPr>
          <p:cNvSpPr txBox="1"/>
          <p:nvPr/>
        </p:nvSpPr>
        <p:spPr>
          <a:xfrm>
            <a:off x="209550" y="474345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D5FF2C-F60A-49CA-A8C7-D69B3AA637AA}"/>
              </a:ext>
            </a:extLst>
          </p:cNvPr>
          <p:cNvSpPr/>
          <p:nvPr/>
        </p:nvSpPr>
        <p:spPr>
          <a:xfrm>
            <a:off x="3605211" y="5363529"/>
            <a:ext cx="1014414" cy="475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06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2582E6-8043-42A6-9C78-6800B5C8A31F}"/>
              </a:ext>
            </a:extLst>
          </p:cNvPr>
          <p:cNvSpPr txBox="1"/>
          <p:nvPr/>
        </p:nvSpPr>
        <p:spPr>
          <a:xfrm>
            <a:off x="123824" y="243959"/>
            <a:ext cx="8924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中信保诚基金管理有限公司</a:t>
            </a:r>
            <a:r>
              <a:rPr lang="zh-CN" altLang="en-US" dirty="0">
                <a:hlinkClick r:id="rId2"/>
              </a:rPr>
              <a:t>https://www.citicprufunds.com.cn/pc/investList?type=0</a:t>
            </a:r>
            <a:r>
              <a:rPr lang="zh-CN" altLang="en-US" dirty="0"/>
              <a:t>，需要全部产品下所有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2E249-BCF1-4D36-9183-69A45628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890291"/>
            <a:ext cx="7145288" cy="30530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264A02-5F60-41C2-878E-1F782B0CF71F}"/>
              </a:ext>
            </a:extLst>
          </p:cNvPr>
          <p:cNvSpPr/>
          <p:nvPr/>
        </p:nvSpPr>
        <p:spPr>
          <a:xfrm>
            <a:off x="357187" y="1588532"/>
            <a:ext cx="1766887" cy="2354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36A03A-3175-4507-A03E-9F9D73BC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4686300"/>
            <a:ext cx="9363075" cy="2171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B695AD-7F81-4000-88D7-BFB7DC1F04D6}"/>
              </a:ext>
            </a:extLst>
          </p:cNvPr>
          <p:cNvSpPr txBox="1"/>
          <p:nvPr/>
        </p:nvSpPr>
        <p:spPr>
          <a:xfrm>
            <a:off x="357187" y="4343400"/>
            <a:ext cx="304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12F9C9-4F9E-411D-82ED-1DA345BF1A02}"/>
              </a:ext>
            </a:extLst>
          </p:cNvPr>
          <p:cNvSpPr/>
          <p:nvPr/>
        </p:nvSpPr>
        <p:spPr>
          <a:xfrm>
            <a:off x="3929832" y="4839654"/>
            <a:ext cx="1014414" cy="475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5F6441-9C23-4411-9955-C4ABE6B9062A}"/>
              </a:ext>
            </a:extLst>
          </p:cNvPr>
          <p:cNvSpPr/>
          <p:nvPr/>
        </p:nvSpPr>
        <p:spPr>
          <a:xfrm>
            <a:off x="6317840" y="4839654"/>
            <a:ext cx="1014414" cy="475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0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515626-0C32-414C-A3B9-C20F1F1A9DB2}"/>
              </a:ext>
            </a:extLst>
          </p:cNvPr>
          <p:cNvSpPr txBox="1"/>
          <p:nvPr/>
        </p:nvSpPr>
        <p:spPr>
          <a:xfrm>
            <a:off x="352424" y="339209"/>
            <a:ext cx="7877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益民基金管理有限公司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http://www.ymfund.com/ym_fund.html</a:t>
            </a:r>
            <a:r>
              <a:rPr lang="zh-CN" altLang="en-US" dirty="0"/>
              <a:t>，需要旗下基金栏目下所有类型的所有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58A94C-4303-429F-9B7C-D9B5A10D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8" y="985540"/>
            <a:ext cx="8586788" cy="36561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98009A-8643-48A8-BF10-CAA729A5D2B5}"/>
              </a:ext>
            </a:extLst>
          </p:cNvPr>
          <p:cNvSpPr/>
          <p:nvPr/>
        </p:nvSpPr>
        <p:spPr>
          <a:xfrm>
            <a:off x="357187" y="1588532"/>
            <a:ext cx="1766887" cy="3656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70D892-F5D4-444C-85D7-45B1454B7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5543550"/>
            <a:ext cx="9515475" cy="1219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38C8070-AC91-4A48-A206-0523995B6A92}"/>
              </a:ext>
            </a:extLst>
          </p:cNvPr>
          <p:cNvSpPr/>
          <p:nvPr/>
        </p:nvSpPr>
        <p:spPr>
          <a:xfrm>
            <a:off x="6643687" y="5543550"/>
            <a:ext cx="995363" cy="328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54B3A6-EB2C-467E-8545-5647C495459E}"/>
              </a:ext>
            </a:extLst>
          </p:cNvPr>
          <p:cNvSpPr/>
          <p:nvPr/>
        </p:nvSpPr>
        <p:spPr>
          <a:xfrm>
            <a:off x="5598318" y="5543550"/>
            <a:ext cx="995363" cy="328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7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8D6CC9E-0432-4E3B-A503-4DB87B6E4E35}"/>
              </a:ext>
            </a:extLst>
          </p:cNvPr>
          <p:cNvSpPr txBox="1"/>
          <p:nvPr/>
        </p:nvSpPr>
        <p:spPr>
          <a:xfrm>
            <a:off x="333375" y="372160"/>
            <a:ext cx="7181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诺德基金管理有限公司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http://www.nuodefund.com/main/index.shtml</a:t>
            </a:r>
            <a:r>
              <a:rPr lang="zh-CN" altLang="en-US" dirty="0"/>
              <a:t>，全部下所有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536E8C-E60A-4027-AEC5-C5018AC89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018491"/>
            <a:ext cx="5753100" cy="4152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9D42394-9219-4E6B-B561-0ADCCC478361}"/>
              </a:ext>
            </a:extLst>
          </p:cNvPr>
          <p:cNvSpPr/>
          <p:nvPr/>
        </p:nvSpPr>
        <p:spPr>
          <a:xfrm>
            <a:off x="962025" y="1895475"/>
            <a:ext cx="1162049" cy="3275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7393B8-7AC7-4473-A38E-7193FC9DD90C}"/>
              </a:ext>
            </a:extLst>
          </p:cNvPr>
          <p:cNvSpPr/>
          <p:nvPr/>
        </p:nvSpPr>
        <p:spPr>
          <a:xfrm flipV="1">
            <a:off x="357188" y="1018491"/>
            <a:ext cx="671512" cy="362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377E5F-5393-4347-B32F-563BF71E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5619065"/>
            <a:ext cx="9344025" cy="1733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0014E2-7E4D-48BC-8E5A-7C621DE3C217}"/>
              </a:ext>
            </a:extLst>
          </p:cNvPr>
          <p:cNvSpPr txBox="1"/>
          <p:nvPr/>
        </p:nvSpPr>
        <p:spPr>
          <a:xfrm>
            <a:off x="333375" y="5238750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51135F-BF7E-4178-945E-4852CD5C9094}"/>
              </a:ext>
            </a:extLst>
          </p:cNvPr>
          <p:cNvSpPr/>
          <p:nvPr/>
        </p:nvSpPr>
        <p:spPr>
          <a:xfrm flipV="1">
            <a:off x="4333875" y="5619065"/>
            <a:ext cx="671512" cy="362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3AAD98-F5C3-4E7B-BBFD-8A9D1CC7256F}"/>
              </a:ext>
            </a:extLst>
          </p:cNvPr>
          <p:cNvSpPr/>
          <p:nvPr/>
        </p:nvSpPr>
        <p:spPr>
          <a:xfrm flipV="1">
            <a:off x="5681663" y="5597873"/>
            <a:ext cx="671512" cy="362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5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811FED-3A27-4BFE-A8ED-89CB3894495A}"/>
              </a:ext>
            </a:extLst>
          </p:cNvPr>
          <p:cNvSpPr txBox="1"/>
          <p:nvPr/>
        </p:nvSpPr>
        <p:spPr>
          <a:xfrm>
            <a:off x="228599" y="291584"/>
            <a:ext cx="8934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西部利得基金管理有限公司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https://www.westleadfund.com/products/index.html</a:t>
            </a:r>
            <a:r>
              <a:rPr lang="zh-CN" altLang="en-US" dirty="0">
                <a:hlinkClick r:id="rId2"/>
              </a:rPr>
              <a:t>，</a:t>
            </a:r>
            <a:r>
              <a:rPr lang="zh-CN" altLang="en-US" dirty="0"/>
              <a:t>除自选 热门外所有类型下所有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C54D8B-4C8E-40A0-91FE-111A9AB0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1057275"/>
            <a:ext cx="6567488" cy="28997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18A461-6FE6-4A11-AE49-3701B9FE47ED}"/>
              </a:ext>
            </a:extLst>
          </p:cNvPr>
          <p:cNvSpPr/>
          <p:nvPr/>
        </p:nvSpPr>
        <p:spPr>
          <a:xfrm flipV="1">
            <a:off x="1809750" y="1352548"/>
            <a:ext cx="3219450" cy="371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C594E0-0C45-4957-932C-0B9CB394C508}"/>
              </a:ext>
            </a:extLst>
          </p:cNvPr>
          <p:cNvSpPr/>
          <p:nvPr/>
        </p:nvSpPr>
        <p:spPr>
          <a:xfrm flipV="1">
            <a:off x="295275" y="2133597"/>
            <a:ext cx="876300" cy="164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B470F5-F157-4E1C-9074-BBC272F7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452939"/>
            <a:ext cx="8458200" cy="21050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035276-8783-4A4A-B571-AEA32028C951}"/>
              </a:ext>
            </a:extLst>
          </p:cNvPr>
          <p:cNvSpPr txBox="1"/>
          <p:nvPr/>
        </p:nvSpPr>
        <p:spPr>
          <a:xfrm>
            <a:off x="228598" y="3957065"/>
            <a:ext cx="638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里面有基金代码，取净值*分红中分红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609EA2-BA6A-4AD8-874B-BE34D9FF5C0B}"/>
              </a:ext>
            </a:extLst>
          </p:cNvPr>
          <p:cNvSpPr/>
          <p:nvPr/>
        </p:nvSpPr>
        <p:spPr>
          <a:xfrm flipV="1">
            <a:off x="4524375" y="4507144"/>
            <a:ext cx="876300" cy="56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584A61-9FBF-40B0-8C1E-802A08432164}"/>
              </a:ext>
            </a:extLst>
          </p:cNvPr>
          <p:cNvSpPr/>
          <p:nvPr/>
        </p:nvSpPr>
        <p:spPr>
          <a:xfrm flipV="1">
            <a:off x="7658100" y="4580812"/>
            <a:ext cx="871537" cy="419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42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44806B-6698-4A5F-BE7A-0880F24EFA3C}"/>
              </a:ext>
            </a:extLst>
          </p:cNvPr>
          <p:cNvSpPr txBox="1"/>
          <p:nvPr/>
        </p:nvSpPr>
        <p:spPr>
          <a:xfrm>
            <a:off x="180974" y="272534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浙商基金管理有限公司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http://www.zsfund.com/products/index.html</a:t>
            </a:r>
            <a:r>
              <a:rPr lang="zh-CN" altLang="en-US" dirty="0"/>
              <a:t>，全部类型下所有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BC2A27-C8E0-4202-AA74-69E59CCD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" y="918865"/>
            <a:ext cx="11896725" cy="3533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88DEBA-BB9F-4A9A-8A71-B277206D6F3F}"/>
              </a:ext>
            </a:extLst>
          </p:cNvPr>
          <p:cNvSpPr/>
          <p:nvPr/>
        </p:nvSpPr>
        <p:spPr>
          <a:xfrm flipV="1">
            <a:off x="914400" y="2605085"/>
            <a:ext cx="1828800" cy="1976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EEAD2C-296E-4FA6-82FD-4A092319EDDD}"/>
              </a:ext>
            </a:extLst>
          </p:cNvPr>
          <p:cNvSpPr/>
          <p:nvPr/>
        </p:nvSpPr>
        <p:spPr>
          <a:xfrm flipV="1">
            <a:off x="542924" y="1204909"/>
            <a:ext cx="7248525" cy="842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232A3A-735D-423B-AF14-EFF67FAA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5215235"/>
            <a:ext cx="9029700" cy="1447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45C6AA-7BD0-4CBB-A2BD-5F3EB044F424}"/>
              </a:ext>
            </a:extLst>
          </p:cNvPr>
          <p:cNvSpPr txBox="1"/>
          <p:nvPr/>
        </p:nvSpPr>
        <p:spPr>
          <a:xfrm>
            <a:off x="104775" y="4581524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BBCA7A-8BF3-4224-B590-5A14935346D3}"/>
              </a:ext>
            </a:extLst>
          </p:cNvPr>
          <p:cNvSpPr/>
          <p:nvPr/>
        </p:nvSpPr>
        <p:spPr>
          <a:xfrm flipV="1">
            <a:off x="3624261" y="5370283"/>
            <a:ext cx="1085850" cy="471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64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0BA907-B034-483F-892F-1931E8F586B3}"/>
              </a:ext>
            </a:extLst>
          </p:cNvPr>
          <p:cNvSpPr txBox="1"/>
          <p:nvPr/>
        </p:nvSpPr>
        <p:spPr>
          <a:xfrm>
            <a:off x="142875" y="1868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富安达基金管理有限公司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http://www.fadfunds.com/index.html</a:t>
            </a:r>
            <a:r>
              <a:rPr lang="zh-CN" altLang="en-US" dirty="0"/>
              <a:t>，全部基金下所有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9A4D10-D874-445E-AC42-9A237740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947737"/>
            <a:ext cx="9363075" cy="30384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54E970-39B5-4A1A-B2F8-585AC481A4F9}"/>
              </a:ext>
            </a:extLst>
          </p:cNvPr>
          <p:cNvSpPr/>
          <p:nvPr/>
        </p:nvSpPr>
        <p:spPr>
          <a:xfrm flipV="1">
            <a:off x="447675" y="1519233"/>
            <a:ext cx="876300" cy="2833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C31AC-6D8D-4742-8912-8D9E381EEE5B}"/>
              </a:ext>
            </a:extLst>
          </p:cNvPr>
          <p:cNvSpPr/>
          <p:nvPr/>
        </p:nvSpPr>
        <p:spPr>
          <a:xfrm flipH="1">
            <a:off x="447674" y="833140"/>
            <a:ext cx="1152526" cy="489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2E7C4E-5540-4491-8A5F-B0859CFFB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4722072"/>
            <a:ext cx="9096375" cy="1800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87161D-5411-4F74-8054-1319A37E48B7}"/>
              </a:ext>
            </a:extLst>
          </p:cNvPr>
          <p:cNvSpPr txBox="1"/>
          <p:nvPr/>
        </p:nvSpPr>
        <p:spPr>
          <a:xfrm>
            <a:off x="333375" y="435292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B2E010-BF45-4704-BE83-5E88F6947CC1}"/>
              </a:ext>
            </a:extLst>
          </p:cNvPr>
          <p:cNvSpPr/>
          <p:nvPr/>
        </p:nvSpPr>
        <p:spPr>
          <a:xfrm flipV="1">
            <a:off x="2900361" y="4853223"/>
            <a:ext cx="1085850" cy="471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8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AC2058-3FF6-4DE5-AD73-5EAFD616C162}"/>
              </a:ext>
            </a:extLst>
          </p:cNvPr>
          <p:cNvSpPr txBox="1"/>
          <p:nvPr/>
        </p:nvSpPr>
        <p:spPr>
          <a:xfrm>
            <a:off x="152400" y="276226"/>
            <a:ext cx="699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宝盈基金管理有限公司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http://www.byfunds.com/fund/index.jsp?id=31</a:t>
            </a:r>
            <a:r>
              <a:rPr lang="zh-CN" altLang="en-US" dirty="0"/>
              <a:t>，需要全部基金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05AF7A-B35D-45E4-956F-DC74D0F6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71550"/>
            <a:ext cx="1666875" cy="38671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35D76D-B137-4C23-BD88-DED527CBC710}"/>
              </a:ext>
            </a:extLst>
          </p:cNvPr>
          <p:cNvSpPr/>
          <p:nvPr/>
        </p:nvSpPr>
        <p:spPr>
          <a:xfrm>
            <a:off x="152400" y="1338262"/>
            <a:ext cx="1533525" cy="3433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5205B0-C140-47FD-8BA8-A3632F60F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2234208"/>
            <a:ext cx="7820025" cy="19240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D8EBAC-D556-431C-A949-2BCE972C3F4D}"/>
              </a:ext>
            </a:extLst>
          </p:cNvPr>
          <p:cNvSpPr/>
          <p:nvPr/>
        </p:nvSpPr>
        <p:spPr>
          <a:xfrm>
            <a:off x="6981825" y="2424113"/>
            <a:ext cx="695325" cy="338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D17F39-57C5-4C14-A9A0-09799FCC83D7}"/>
              </a:ext>
            </a:extLst>
          </p:cNvPr>
          <p:cNvSpPr/>
          <p:nvPr/>
        </p:nvSpPr>
        <p:spPr>
          <a:xfrm>
            <a:off x="6353174" y="2462213"/>
            <a:ext cx="538164" cy="30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4D0B0A-8AAE-4B91-A774-A4CBA9826242}"/>
              </a:ext>
            </a:extLst>
          </p:cNvPr>
          <p:cNvSpPr txBox="1"/>
          <p:nvPr/>
        </p:nvSpPr>
        <p:spPr>
          <a:xfrm>
            <a:off x="2543175" y="1428750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3439541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C201A54-B8F7-4669-90B0-B7AB20A32D70}"/>
              </a:ext>
            </a:extLst>
          </p:cNvPr>
          <p:cNvSpPr txBox="1"/>
          <p:nvPr/>
        </p:nvSpPr>
        <p:spPr>
          <a:xfrm>
            <a:off x="295275" y="358259"/>
            <a:ext cx="7734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长安基金管理有限公司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http://www.changanfunds.com/index.html</a:t>
            </a:r>
            <a:r>
              <a:rPr lang="zh-CN" altLang="en-US" dirty="0"/>
              <a:t>，选全部基金，需要所有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EBF790-7F3E-47D1-B925-772B8516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109662"/>
            <a:ext cx="7629525" cy="27558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701F31-76CC-433F-9C07-567043C07469}"/>
              </a:ext>
            </a:extLst>
          </p:cNvPr>
          <p:cNvSpPr/>
          <p:nvPr/>
        </p:nvSpPr>
        <p:spPr>
          <a:xfrm flipV="1">
            <a:off x="1885950" y="1519233"/>
            <a:ext cx="1028700" cy="2451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2F8830-76A2-4BBD-B007-CD1DB8FF5DEA}"/>
              </a:ext>
            </a:extLst>
          </p:cNvPr>
          <p:cNvSpPr/>
          <p:nvPr/>
        </p:nvSpPr>
        <p:spPr>
          <a:xfrm flipH="1">
            <a:off x="904875" y="1109662"/>
            <a:ext cx="590550" cy="328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91398F-2F4A-4A35-9B38-A0FA72DF8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657725"/>
            <a:ext cx="8248650" cy="16192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46C540-3212-4AAC-80F7-6637743DF762}"/>
              </a:ext>
            </a:extLst>
          </p:cNvPr>
          <p:cNvSpPr txBox="1"/>
          <p:nvPr/>
        </p:nvSpPr>
        <p:spPr>
          <a:xfrm>
            <a:off x="533400" y="3970619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0C1970-C158-4FC4-AE96-9B4C37A535AB}"/>
              </a:ext>
            </a:extLst>
          </p:cNvPr>
          <p:cNvSpPr/>
          <p:nvPr/>
        </p:nvSpPr>
        <p:spPr>
          <a:xfrm flipH="1">
            <a:off x="5476875" y="5424487"/>
            <a:ext cx="590550" cy="328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88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937776-B3F7-43F2-8820-0922A382EB2E}"/>
              </a:ext>
            </a:extLst>
          </p:cNvPr>
          <p:cNvSpPr txBox="1"/>
          <p:nvPr/>
        </p:nvSpPr>
        <p:spPr>
          <a:xfrm>
            <a:off x="114299" y="177284"/>
            <a:ext cx="11001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德邦基金管理有限公司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http://www.dbfund.com.cn/products/zhaiquan/167701/summary/index.html</a:t>
            </a:r>
            <a:r>
              <a:rPr lang="zh-CN" altLang="en-US" dirty="0"/>
              <a:t>，需要所有基金产品下所有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BD792-2ED9-4592-8DA1-CAEEFBF7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143000"/>
            <a:ext cx="10496550" cy="1924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79D639-75E9-4202-A290-5D93F9CCF048}"/>
              </a:ext>
            </a:extLst>
          </p:cNvPr>
          <p:cNvSpPr/>
          <p:nvPr/>
        </p:nvSpPr>
        <p:spPr>
          <a:xfrm flipH="1" flipV="1">
            <a:off x="285749" y="1700207"/>
            <a:ext cx="1419225" cy="1566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BE5965-D74D-471E-B9FA-F1DCBDD16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3890962"/>
            <a:ext cx="6477000" cy="1095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744B1EC-CB66-495F-AFF7-E55A4C524B63}"/>
              </a:ext>
            </a:extLst>
          </p:cNvPr>
          <p:cNvSpPr/>
          <p:nvPr/>
        </p:nvSpPr>
        <p:spPr>
          <a:xfrm flipH="1" flipV="1">
            <a:off x="3052761" y="4000499"/>
            <a:ext cx="600076" cy="361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8A32D7-FBCB-4EFA-A528-B1098F5320FD}"/>
              </a:ext>
            </a:extLst>
          </p:cNvPr>
          <p:cNvSpPr txBox="1"/>
          <p:nvPr/>
        </p:nvSpPr>
        <p:spPr>
          <a:xfrm>
            <a:off x="285749" y="3581400"/>
            <a:ext cx="266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24343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E7ABE7A-DDDD-4E82-92A8-697125140DD1}"/>
              </a:ext>
            </a:extLst>
          </p:cNvPr>
          <p:cNvSpPr txBox="1"/>
          <p:nvPr/>
        </p:nvSpPr>
        <p:spPr>
          <a:xfrm>
            <a:off x="190500" y="358259"/>
            <a:ext cx="8286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华宸未来基金管理有限公司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http://www.hcmiraefund.com/products/hunhe/008135/gaikuang/index.html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需要所有类型下所有，某基金的</a:t>
            </a:r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E70BE9-05EB-4BAA-B6DF-33D500DA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390650"/>
            <a:ext cx="9458325" cy="28003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342B29F-4A85-451C-99CE-4B1EABCE268D}"/>
              </a:ext>
            </a:extLst>
          </p:cNvPr>
          <p:cNvSpPr/>
          <p:nvPr/>
        </p:nvSpPr>
        <p:spPr>
          <a:xfrm flipH="1" flipV="1">
            <a:off x="342897" y="1390650"/>
            <a:ext cx="1419225" cy="2714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36B4E3-91A9-4BD2-B75C-D058940C3742}"/>
              </a:ext>
            </a:extLst>
          </p:cNvPr>
          <p:cNvSpPr/>
          <p:nvPr/>
        </p:nvSpPr>
        <p:spPr>
          <a:xfrm flipH="1" flipV="1">
            <a:off x="5629274" y="1790700"/>
            <a:ext cx="695326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23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FE14A2B-2806-4737-9ADD-5FBF5D5F41B7}"/>
              </a:ext>
            </a:extLst>
          </p:cNvPr>
          <p:cNvSpPr txBox="1"/>
          <p:nvPr/>
        </p:nvSpPr>
        <p:spPr>
          <a:xfrm>
            <a:off x="257174" y="463034"/>
            <a:ext cx="7324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红塔红土基金管理有限公司</a:t>
            </a:r>
            <a:br>
              <a:rPr lang="en-US" altLang="zh-CN" dirty="0"/>
            </a:br>
            <a:r>
              <a:rPr lang="en-US" altLang="zh-CN" dirty="0">
                <a:hlinkClick r:id="rId2"/>
              </a:rPr>
              <a:t>http://www.htamc.com.cn/main/product/fund/000743/basicinfo.shtml</a:t>
            </a:r>
            <a:r>
              <a:rPr lang="zh-CN" altLang="en-US" dirty="0"/>
              <a:t>，基金产品下所有类型下所有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A65B0-1D9D-4C49-A4C5-0DFF0DAB0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1476375"/>
            <a:ext cx="8543925" cy="2990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792073B-EB88-47CC-98D8-5B31C8FB77BA}"/>
              </a:ext>
            </a:extLst>
          </p:cNvPr>
          <p:cNvSpPr/>
          <p:nvPr/>
        </p:nvSpPr>
        <p:spPr>
          <a:xfrm flipH="1" flipV="1">
            <a:off x="342896" y="1390649"/>
            <a:ext cx="2095503" cy="3438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E7C289-80F7-431E-9220-FD5897844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5229225"/>
            <a:ext cx="10153650" cy="13716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7FD06F8-C1CB-431A-AA3E-C82EBE40DCB7}"/>
              </a:ext>
            </a:extLst>
          </p:cNvPr>
          <p:cNvSpPr/>
          <p:nvPr/>
        </p:nvSpPr>
        <p:spPr>
          <a:xfrm flipH="1" flipV="1">
            <a:off x="5010145" y="5329715"/>
            <a:ext cx="561980" cy="35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80BAEE-19C7-4BA0-8DA1-3928509B36B6}"/>
              </a:ext>
            </a:extLst>
          </p:cNvPr>
          <p:cNvSpPr txBox="1"/>
          <p:nvPr/>
        </p:nvSpPr>
        <p:spPr>
          <a:xfrm>
            <a:off x="533399" y="4964666"/>
            <a:ext cx="503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里面以后基金代码</a:t>
            </a:r>
          </a:p>
        </p:txBody>
      </p:sp>
    </p:spTree>
    <p:extLst>
      <p:ext uri="{BB962C8B-B14F-4D97-AF65-F5344CB8AC3E}">
        <p14:creationId xmlns:p14="http://schemas.microsoft.com/office/powerpoint/2010/main" val="928046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308A497-7F9C-4C43-A9FD-9F169E087AA1}"/>
              </a:ext>
            </a:extLst>
          </p:cNvPr>
          <p:cNvSpPr txBox="1"/>
          <p:nvPr/>
        </p:nvSpPr>
        <p:spPr>
          <a:xfrm>
            <a:off x="228600" y="2058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英大基金管理有限公司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http://www.ydamc.com/products/650001/gaikuo/index.html</a:t>
            </a:r>
            <a:r>
              <a:rPr lang="zh-CN" altLang="en-US" dirty="0"/>
              <a:t>，需要基金产品下所有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F6555-69CA-43FD-A9F0-FD9CE061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52512"/>
            <a:ext cx="9201150" cy="3152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2A7E3F-D519-4E93-BF05-6E09D19F1A6F}"/>
              </a:ext>
            </a:extLst>
          </p:cNvPr>
          <p:cNvSpPr/>
          <p:nvPr/>
        </p:nvSpPr>
        <p:spPr>
          <a:xfrm flipH="1" flipV="1">
            <a:off x="323846" y="1495424"/>
            <a:ext cx="1771654" cy="3305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FBE973-2C93-45F2-A305-8D34DD31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362576"/>
            <a:ext cx="8686800" cy="198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FE953E-3816-4872-B704-ABC22990DB3D}"/>
              </a:ext>
            </a:extLst>
          </p:cNvPr>
          <p:cNvSpPr txBox="1"/>
          <p:nvPr/>
        </p:nvSpPr>
        <p:spPr>
          <a:xfrm>
            <a:off x="409575" y="4924425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BB61A3-51ED-443F-97EA-69B9D79E2219}"/>
              </a:ext>
            </a:extLst>
          </p:cNvPr>
          <p:cNvSpPr/>
          <p:nvPr/>
        </p:nvSpPr>
        <p:spPr>
          <a:xfrm>
            <a:off x="4514849" y="5657850"/>
            <a:ext cx="695325" cy="59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36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C08E9C-DB31-49AF-95D4-3A0C20F44BF2}"/>
              </a:ext>
            </a:extLst>
          </p:cNvPr>
          <p:cNvSpPr txBox="1"/>
          <p:nvPr/>
        </p:nvSpPr>
        <p:spPr>
          <a:xfrm>
            <a:off x="257175" y="3392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江信基金管理有限公司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http://www.jxfund.cn/</a:t>
            </a:r>
            <a:r>
              <a:rPr lang="zh-CN" altLang="en-US" dirty="0"/>
              <a:t>，需要全部基金下所有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12594D-62C5-40F4-B83C-1F1A9B39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400175"/>
            <a:ext cx="9915525" cy="2933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4E8FFAE-AC72-47FA-B634-9A294353B2D6}"/>
              </a:ext>
            </a:extLst>
          </p:cNvPr>
          <p:cNvSpPr/>
          <p:nvPr/>
        </p:nvSpPr>
        <p:spPr>
          <a:xfrm flipH="1" flipV="1">
            <a:off x="438146" y="1771649"/>
            <a:ext cx="1581154" cy="2628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4D56F4-8DE3-43D2-A2A1-EC19BDDEB1F1}"/>
              </a:ext>
            </a:extLst>
          </p:cNvPr>
          <p:cNvSpPr/>
          <p:nvPr/>
        </p:nvSpPr>
        <p:spPr>
          <a:xfrm flipH="1">
            <a:off x="1943100" y="1400175"/>
            <a:ext cx="476250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84767F-1062-43B7-8E4A-68D7851D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6" y="4948237"/>
            <a:ext cx="9648825" cy="21431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D25466-4542-4FE5-9602-7EBD1447A6F1}"/>
              </a:ext>
            </a:extLst>
          </p:cNvPr>
          <p:cNvSpPr txBox="1"/>
          <p:nvPr/>
        </p:nvSpPr>
        <p:spPr>
          <a:xfrm>
            <a:off x="323850" y="4576763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67142A-E48A-4B40-AAA9-673403B2C760}"/>
              </a:ext>
            </a:extLst>
          </p:cNvPr>
          <p:cNvSpPr/>
          <p:nvPr/>
        </p:nvSpPr>
        <p:spPr>
          <a:xfrm flipH="1">
            <a:off x="7143749" y="5457825"/>
            <a:ext cx="80962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451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5B564B2-014E-4AB0-88F0-51C4F75537D1}"/>
              </a:ext>
            </a:extLst>
          </p:cNvPr>
          <p:cNvSpPr txBox="1"/>
          <p:nvPr/>
        </p:nvSpPr>
        <p:spPr>
          <a:xfrm>
            <a:off x="219075" y="2915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太平基金管理有限公司</a:t>
            </a:r>
            <a:r>
              <a:rPr lang="zh-CN" altLang="en-US" dirty="0">
                <a:hlinkClick r:id="rId2"/>
              </a:rPr>
              <a:t>http://www.taipingfund.com.cn/fundinfo/productlist.jsp</a:t>
            </a:r>
            <a:r>
              <a:rPr lang="zh-CN" altLang="en-US" dirty="0"/>
              <a:t>，需要全部基金下所有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184536-177C-48EA-B2EB-A1D4A7CE4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23691"/>
            <a:ext cx="6381750" cy="2806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DAB6252-BF7E-4B63-A50C-8E1BB8E40509}"/>
              </a:ext>
            </a:extLst>
          </p:cNvPr>
          <p:cNvSpPr/>
          <p:nvPr/>
        </p:nvSpPr>
        <p:spPr>
          <a:xfrm flipH="1" flipV="1">
            <a:off x="304800" y="2047872"/>
            <a:ext cx="771524" cy="2305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EF3727-E6E7-4C73-B41A-FF7BCED02FC5}"/>
              </a:ext>
            </a:extLst>
          </p:cNvPr>
          <p:cNvSpPr/>
          <p:nvPr/>
        </p:nvSpPr>
        <p:spPr>
          <a:xfrm flipH="1">
            <a:off x="409575" y="1300666"/>
            <a:ext cx="542925" cy="538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DC3ADB-2D0C-4B6D-A1F5-5AA2D5D6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5067300"/>
            <a:ext cx="10372725" cy="2038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3D054A-C0B0-4A04-AE53-71365EC25E01}"/>
              </a:ext>
            </a:extLst>
          </p:cNvPr>
          <p:cNvSpPr txBox="1"/>
          <p:nvPr/>
        </p:nvSpPr>
        <p:spPr>
          <a:xfrm>
            <a:off x="409575" y="4438671"/>
            <a:ext cx="84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基金代码和全称在基金概况里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8A2D002-42D6-40A1-9F50-F2C6EF6EC6C3}"/>
              </a:ext>
            </a:extLst>
          </p:cNvPr>
          <p:cNvSpPr/>
          <p:nvPr/>
        </p:nvSpPr>
        <p:spPr>
          <a:xfrm>
            <a:off x="7848600" y="5067299"/>
            <a:ext cx="771525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4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0D82DC-39B6-4AE2-8CE2-EB24342A4A28}"/>
              </a:ext>
            </a:extLst>
          </p:cNvPr>
          <p:cNvSpPr txBox="1"/>
          <p:nvPr/>
        </p:nvSpPr>
        <p:spPr>
          <a:xfrm>
            <a:off x="171450" y="282059"/>
            <a:ext cx="876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华润元大基金管理有限公司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http://www.cryuantafund.com/main/qxjj/000273/jzcx.shtml</a:t>
            </a:r>
            <a:r>
              <a:rPr lang="zh-CN" altLang="en-US" dirty="0"/>
              <a:t>，请选择基金下所有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BAAE55-D565-4AE9-A5E4-C145702B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052511"/>
            <a:ext cx="7334250" cy="29614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43CBEE-1836-4A55-8E29-94984E9E104F}"/>
              </a:ext>
            </a:extLst>
          </p:cNvPr>
          <p:cNvSpPr/>
          <p:nvPr/>
        </p:nvSpPr>
        <p:spPr>
          <a:xfrm flipH="1" flipV="1">
            <a:off x="133350" y="1069417"/>
            <a:ext cx="1885950" cy="279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9CA23D-6726-477D-9543-7D35E39F1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91050"/>
            <a:ext cx="9677400" cy="24288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A78028-5603-411A-B75F-598A2BEAB72D}"/>
              </a:ext>
            </a:extLst>
          </p:cNvPr>
          <p:cNvSpPr txBox="1"/>
          <p:nvPr/>
        </p:nvSpPr>
        <p:spPr>
          <a:xfrm>
            <a:off x="247650" y="42195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642744-BF14-4424-91D9-567CEE41644E}"/>
              </a:ext>
            </a:extLst>
          </p:cNvPr>
          <p:cNvSpPr/>
          <p:nvPr/>
        </p:nvSpPr>
        <p:spPr>
          <a:xfrm>
            <a:off x="6896100" y="4588907"/>
            <a:ext cx="1000124" cy="1216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975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C7063BE-5E1C-4BD8-B657-0C520076EF30}"/>
              </a:ext>
            </a:extLst>
          </p:cNvPr>
          <p:cNvSpPr txBox="1"/>
          <p:nvPr/>
        </p:nvSpPr>
        <p:spPr>
          <a:xfrm>
            <a:off x="228600" y="2534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东海基金管理有限责任公司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http://www.donghaifunds.com/index.html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基金产品下所有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D9D74-9A51-4771-AD41-D67CCB74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152525"/>
            <a:ext cx="11201400" cy="266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1C9B82-5A03-4F35-84B9-85C6A31A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4506872"/>
            <a:ext cx="11572875" cy="2324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E77453E-FE6E-4DE9-9D0E-600244680099}"/>
              </a:ext>
            </a:extLst>
          </p:cNvPr>
          <p:cNvSpPr txBox="1"/>
          <p:nvPr/>
        </p:nvSpPr>
        <p:spPr>
          <a:xfrm>
            <a:off x="314325" y="3990975"/>
            <a:ext cx="699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里面有基金代码，净值汇报取分红送配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9E8507-FF20-490B-865B-9FC75DC75201}"/>
              </a:ext>
            </a:extLst>
          </p:cNvPr>
          <p:cNvSpPr/>
          <p:nvPr/>
        </p:nvSpPr>
        <p:spPr>
          <a:xfrm flipH="1" flipV="1">
            <a:off x="447675" y="2421731"/>
            <a:ext cx="1552575" cy="1418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60814C-88D6-4B89-8BFA-4834D2CCB659}"/>
              </a:ext>
            </a:extLst>
          </p:cNvPr>
          <p:cNvSpPr/>
          <p:nvPr/>
        </p:nvSpPr>
        <p:spPr>
          <a:xfrm flipH="1" flipV="1">
            <a:off x="209549" y="1464111"/>
            <a:ext cx="1343025" cy="611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C69E84C-01D0-49B3-8994-CFA432F5C57C}"/>
              </a:ext>
            </a:extLst>
          </p:cNvPr>
          <p:cNvSpPr/>
          <p:nvPr/>
        </p:nvSpPr>
        <p:spPr>
          <a:xfrm flipH="1" flipV="1">
            <a:off x="3495675" y="4718565"/>
            <a:ext cx="1276350" cy="548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EFCA46-EF6A-45CE-AF2C-FA8E4B7AF6C0}"/>
              </a:ext>
            </a:extLst>
          </p:cNvPr>
          <p:cNvSpPr/>
          <p:nvPr/>
        </p:nvSpPr>
        <p:spPr>
          <a:xfrm flipH="1" flipV="1">
            <a:off x="4886325" y="4718565"/>
            <a:ext cx="1276350" cy="548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1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EC70A25-F4FA-4704-9AC2-3591FC5BF352}"/>
              </a:ext>
            </a:extLst>
          </p:cNvPr>
          <p:cNvSpPr txBox="1"/>
          <p:nvPr/>
        </p:nvSpPr>
        <p:spPr>
          <a:xfrm>
            <a:off x="590550" y="82034"/>
            <a:ext cx="777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中加基金管理有限公司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http://www.bobbns.com/products/index.html</a:t>
            </a:r>
            <a:r>
              <a:rPr lang="zh-CN" altLang="en-US" dirty="0"/>
              <a:t>，需要全部下所有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B4C5E-5A5A-4A14-AD99-54DF0CCE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981075"/>
            <a:ext cx="7458075" cy="25397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B96AAB-E986-4DF6-B4F0-715D48832DC4}"/>
              </a:ext>
            </a:extLst>
          </p:cNvPr>
          <p:cNvSpPr/>
          <p:nvPr/>
        </p:nvSpPr>
        <p:spPr>
          <a:xfrm flipH="1" flipV="1">
            <a:off x="1628774" y="2324099"/>
            <a:ext cx="1209674" cy="119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5E966B-99D7-41E9-8B22-3B04C3689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4097044"/>
            <a:ext cx="11153775" cy="15335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A65893-EFDA-4B04-A6BF-483D6435D57E}"/>
              </a:ext>
            </a:extLst>
          </p:cNvPr>
          <p:cNvSpPr txBox="1"/>
          <p:nvPr/>
        </p:nvSpPr>
        <p:spPr>
          <a:xfrm>
            <a:off x="752475" y="3724275"/>
            <a:ext cx="4114800" cy="37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80BFAE-8F80-4522-8FAF-EA0C70366372}"/>
              </a:ext>
            </a:extLst>
          </p:cNvPr>
          <p:cNvSpPr/>
          <p:nvPr/>
        </p:nvSpPr>
        <p:spPr>
          <a:xfrm flipH="1" flipV="1">
            <a:off x="6210299" y="4265464"/>
            <a:ext cx="1009651" cy="382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A232D6-0533-4189-814A-7E00870C4549}"/>
              </a:ext>
            </a:extLst>
          </p:cNvPr>
          <p:cNvSpPr/>
          <p:nvPr/>
        </p:nvSpPr>
        <p:spPr>
          <a:xfrm flipH="1" flipV="1">
            <a:off x="8436767" y="4265464"/>
            <a:ext cx="1009651" cy="382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24775E-85FD-4051-BAA4-02F702A23FDE}"/>
              </a:ext>
            </a:extLst>
          </p:cNvPr>
          <p:cNvSpPr/>
          <p:nvPr/>
        </p:nvSpPr>
        <p:spPr>
          <a:xfrm flipH="1" flipV="1">
            <a:off x="1419224" y="839286"/>
            <a:ext cx="657226" cy="119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5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E4EF97-A30A-4E5C-A288-FA5EDE92169A}"/>
              </a:ext>
            </a:extLst>
          </p:cNvPr>
          <p:cNvSpPr txBox="1"/>
          <p:nvPr/>
        </p:nvSpPr>
        <p:spPr>
          <a:xfrm>
            <a:off x="219075" y="228600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泰达宏利基金管理有限公司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http://www.mfcteda.com/Channel/4332</a:t>
            </a:r>
            <a:r>
              <a:rPr lang="zh-CN" altLang="en-US" dirty="0"/>
              <a:t>，全部基金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0368F9-1AA2-482C-B41E-FC190C68F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6" y="940832"/>
            <a:ext cx="7715250" cy="27683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1D1186-E533-44DC-89FD-D3F7BA53279E}"/>
              </a:ext>
            </a:extLst>
          </p:cNvPr>
          <p:cNvSpPr/>
          <p:nvPr/>
        </p:nvSpPr>
        <p:spPr>
          <a:xfrm>
            <a:off x="1085850" y="1395412"/>
            <a:ext cx="857250" cy="2233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B734CD-BC84-4E6D-8F39-76BAF0CD5215}"/>
              </a:ext>
            </a:extLst>
          </p:cNvPr>
          <p:cNvSpPr/>
          <p:nvPr/>
        </p:nvSpPr>
        <p:spPr>
          <a:xfrm>
            <a:off x="219075" y="919639"/>
            <a:ext cx="1247775" cy="395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DF6A8-523C-47E2-B719-E1AD9AA7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4338638"/>
            <a:ext cx="9639300" cy="11239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F279E4-72A3-4DCC-B6A6-8296AC307BD3}"/>
              </a:ext>
            </a:extLst>
          </p:cNvPr>
          <p:cNvSpPr txBox="1"/>
          <p:nvPr/>
        </p:nvSpPr>
        <p:spPr>
          <a:xfrm>
            <a:off x="304799" y="3709199"/>
            <a:ext cx="84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里面的</a:t>
            </a:r>
            <a:r>
              <a:rPr lang="zh-CN" altLang="en-US" dirty="0">
                <a:solidFill>
                  <a:srgbClr val="FF0000"/>
                </a:solidFill>
              </a:rPr>
              <a:t>不是基金代码，</a:t>
            </a:r>
            <a:r>
              <a:rPr lang="zh-CN" altLang="en-US" dirty="0"/>
              <a:t>基金代码和名字在基金概况里有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5397E9-FA76-4153-9257-ED735293F515}"/>
              </a:ext>
            </a:extLst>
          </p:cNvPr>
          <p:cNvSpPr/>
          <p:nvPr/>
        </p:nvSpPr>
        <p:spPr>
          <a:xfrm>
            <a:off x="7324725" y="4338639"/>
            <a:ext cx="75247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3E975D-A88E-4A09-AEED-E9C098DE72B6}"/>
              </a:ext>
            </a:extLst>
          </p:cNvPr>
          <p:cNvSpPr/>
          <p:nvPr/>
        </p:nvSpPr>
        <p:spPr>
          <a:xfrm>
            <a:off x="8229600" y="4338637"/>
            <a:ext cx="657225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710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C32217-0AB8-4F0F-AD0F-49B8F9E77B8E}"/>
              </a:ext>
            </a:extLst>
          </p:cNvPr>
          <p:cNvSpPr txBox="1"/>
          <p:nvPr/>
        </p:nvSpPr>
        <p:spPr>
          <a:xfrm>
            <a:off x="161925" y="367784"/>
            <a:ext cx="10953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兴业基金管理有限公司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http://www.cib-fund.com.cn/products/fof/index.html</a:t>
            </a:r>
            <a:r>
              <a:rPr lang="zh-CN" altLang="en-US" dirty="0"/>
              <a:t>，需要全部类型下所有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E94676-8390-4F11-ACEC-829DFC14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238250"/>
            <a:ext cx="6391275" cy="2476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60B6F3-C7B2-4A5C-9A13-42C96B9F575F}"/>
              </a:ext>
            </a:extLst>
          </p:cNvPr>
          <p:cNvSpPr/>
          <p:nvPr/>
        </p:nvSpPr>
        <p:spPr>
          <a:xfrm flipH="1" flipV="1">
            <a:off x="314324" y="1238249"/>
            <a:ext cx="2105026" cy="2771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D31D4D-91E7-412F-BFD7-66A73014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4876800"/>
            <a:ext cx="7324725" cy="1714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EA5224-6043-4D0B-A3BD-6E2D59F276B3}"/>
              </a:ext>
            </a:extLst>
          </p:cNvPr>
          <p:cNvSpPr txBox="1"/>
          <p:nvPr/>
        </p:nvSpPr>
        <p:spPr>
          <a:xfrm>
            <a:off x="419100" y="4234159"/>
            <a:ext cx="407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45E5AF-7A94-4290-8B38-CBD7BCE13770}"/>
              </a:ext>
            </a:extLst>
          </p:cNvPr>
          <p:cNvSpPr/>
          <p:nvPr/>
        </p:nvSpPr>
        <p:spPr>
          <a:xfrm flipH="1" flipV="1">
            <a:off x="2914649" y="5619748"/>
            <a:ext cx="828676" cy="381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78A328-7D84-444C-AB28-4F02C755CF57}"/>
              </a:ext>
            </a:extLst>
          </p:cNvPr>
          <p:cNvSpPr/>
          <p:nvPr/>
        </p:nvSpPr>
        <p:spPr>
          <a:xfrm flipH="1" flipV="1">
            <a:off x="5434011" y="5619747"/>
            <a:ext cx="828676" cy="381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0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2683E9-1310-4A3C-9895-D6C24660B379}"/>
              </a:ext>
            </a:extLst>
          </p:cNvPr>
          <p:cNvSpPr txBox="1"/>
          <p:nvPr/>
        </p:nvSpPr>
        <p:spPr>
          <a:xfrm>
            <a:off x="266699" y="367784"/>
            <a:ext cx="9439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中融基金管理有限公司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http://www.zrfunds.com.cn/cn/zrProducts/index.html</a:t>
            </a:r>
            <a:r>
              <a:rPr lang="zh-CN" altLang="en-US" dirty="0"/>
              <a:t>，需要所有类型下所有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D57246-1D81-41B4-B7F6-A94E3172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228724"/>
            <a:ext cx="9582150" cy="3133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E40A03-6164-4F48-BEEB-D047333B7E0E}"/>
              </a:ext>
            </a:extLst>
          </p:cNvPr>
          <p:cNvSpPr/>
          <p:nvPr/>
        </p:nvSpPr>
        <p:spPr>
          <a:xfrm flipH="1" flipV="1">
            <a:off x="266700" y="1228724"/>
            <a:ext cx="9848850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4B0AD7-5072-4CF3-8C24-7DE036ECD62D}"/>
              </a:ext>
            </a:extLst>
          </p:cNvPr>
          <p:cNvSpPr/>
          <p:nvPr/>
        </p:nvSpPr>
        <p:spPr>
          <a:xfrm flipH="1" flipV="1">
            <a:off x="419100" y="2657472"/>
            <a:ext cx="2038350" cy="2000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74CE66-C6A8-4BCD-9A52-885A9644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053010"/>
            <a:ext cx="10582275" cy="21431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B31A8B-D789-40A9-A515-6A83BB2936ED}"/>
              </a:ext>
            </a:extLst>
          </p:cNvPr>
          <p:cNvSpPr txBox="1"/>
          <p:nvPr/>
        </p:nvSpPr>
        <p:spPr>
          <a:xfrm>
            <a:off x="561975" y="4657723"/>
            <a:ext cx="286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916974-457B-43CB-815E-5B43AC3350F2}"/>
              </a:ext>
            </a:extLst>
          </p:cNvPr>
          <p:cNvSpPr/>
          <p:nvPr/>
        </p:nvSpPr>
        <p:spPr>
          <a:xfrm flipH="1" flipV="1">
            <a:off x="7858123" y="4952998"/>
            <a:ext cx="1371601" cy="838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691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C4DCB0-E647-4D99-AAB9-753C00E9F345}"/>
              </a:ext>
            </a:extLst>
          </p:cNvPr>
          <p:cNvSpPr txBox="1"/>
          <p:nvPr/>
        </p:nvSpPr>
        <p:spPr>
          <a:xfrm>
            <a:off x="133350" y="4344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国开泰富基金管理有限责任公司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http://www.cdbsfund.com/main/jjcp/34/sy.shtml?003762</a:t>
            </a:r>
            <a:r>
              <a:rPr lang="zh-CN" altLang="en-US" dirty="0"/>
              <a:t>，基金产品下所有，点击具体基金的</a:t>
            </a:r>
            <a:r>
              <a:rPr lang="en-US" altLang="zh-CN" dirty="0" err="1"/>
              <a:t>url</a:t>
            </a:r>
            <a:r>
              <a:rPr lang="zh-CN" altLang="en-US" dirty="0"/>
              <a:t>有基金代码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CEABE7-B165-469B-960B-11C9CC9B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366837"/>
            <a:ext cx="8429625" cy="28098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500336-948C-4A4D-9D24-F8423B93D11C}"/>
              </a:ext>
            </a:extLst>
          </p:cNvPr>
          <p:cNvSpPr/>
          <p:nvPr/>
        </p:nvSpPr>
        <p:spPr>
          <a:xfrm flipH="1" flipV="1">
            <a:off x="133350" y="1428747"/>
            <a:ext cx="1657350" cy="274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7D4B01-F215-4781-A3EF-4D95888799C6}"/>
              </a:ext>
            </a:extLst>
          </p:cNvPr>
          <p:cNvSpPr/>
          <p:nvPr/>
        </p:nvSpPr>
        <p:spPr>
          <a:xfrm flipH="1" flipV="1">
            <a:off x="4962524" y="1600197"/>
            <a:ext cx="638175" cy="333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41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14F2C08-C99C-4BE7-BCF4-B88DF3003FB8}"/>
              </a:ext>
            </a:extLst>
          </p:cNvPr>
          <p:cNvSpPr txBox="1"/>
          <p:nvPr/>
        </p:nvSpPr>
        <p:spPr>
          <a:xfrm>
            <a:off x="266700" y="348734"/>
            <a:ext cx="834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中信建投基金管理有限公司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http://www.cfund108.com/main/index.shtml</a:t>
            </a:r>
            <a:r>
              <a:rPr lang="zh-CN" altLang="en-US" dirty="0"/>
              <a:t>，需要所有类型下所有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E8A12A-4B94-4419-B167-8A60698B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062037"/>
            <a:ext cx="9505950" cy="29241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5D704E-30A1-4AF3-8CCC-D9638F52BBA2}"/>
              </a:ext>
            </a:extLst>
          </p:cNvPr>
          <p:cNvSpPr/>
          <p:nvPr/>
        </p:nvSpPr>
        <p:spPr>
          <a:xfrm flipH="1" flipV="1">
            <a:off x="571500" y="2200272"/>
            <a:ext cx="1847850" cy="200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54FBB8-E0CB-4FD4-8250-ED28E14C3894}"/>
              </a:ext>
            </a:extLst>
          </p:cNvPr>
          <p:cNvSpPr/>
          <p:nvPr/>
        </p:nvSpPr>
        <p:spPr>
          <a:xfrm flipH="1" flipV="1">
            <a:off x="133350" y="1428747"/>
            <a:ext cx="8782050" cy="438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823369-6C76-42BB-8613-149E79729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4657728"/>
            <a:ext cx="9420225" cy="15430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207E6B-6080-4B6E-9C11-18609DEFBD21}"/>
              </a:ext>
            </a:extLst>
          </p:cNvPr>
          <p:cNvSpPr/>
          <p:nvPr/>
        </p:nvSpPr>
        <p:spPr>
          <a:xfrm flipH="1" flipV="1">
            <a:off x="4410075" y="4872040"/>
            <a:ext cx="638175" cy="40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9E49AE-80DA-491A-B626-0A7F03BC614C}"/>
              </a:ext>
            </a:extLst>
          </p:cNvPr>
          <p:cNvSpPr/>
          <p:nvPr/>
        </p:nvSpPr>
        <p:spPr>
          <a:xfrm flipH="1" flipV="1">
            <a:off x="5143500" y="4867278"/>
            <a:ext cx="638175" cy="40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6B3933-0128-4507-9A8A-A24673D93008}"/>
              </a:ext>
            </a:extLst>
          </p:cNvPr>
          <p:cNvSpPr txBox="1"/>
          <p:nvPr/>
        </p:nvSpPr>
        <p:spPr>
          <a:xfrm>
            <a:off x="342900" y="4319584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585302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8AD360-083D-4D4E-93C2-EF35C1CBEA80}"/>
              </a:ext>
            </a:extLst>
          </p:cNvPr>
          <p:cNvSpPr txBox="1"/>
          <p:nvPr/>
        </p:nvSpPr>
        <p:spPr>
          <a:xfrm>
            <a:off x="619125" y="4058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上银基金管理有限公司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http://www.boscam.com.cn/products/hb/000542/summary/index.html</a:t>
            </a:r>
            <a:r>
              <a:rPr lang="zh-CN" altLang="en-US" dirty="0"/>
              <a:t>，需要旗下基金下所有，</a:t>
            </a:r>
            <a:r>
              <a:rPr lang="en-US" altLang="zh-CN" dirty="0" err="1"/>
              <a:t>url</a:t>
            </a:r>
            <a:r>
              <a:rPr lang="zh-CN" altLang="en-US" dirty="0"/>
              <a:t>里面有对应基金代码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515AE-75C4-49AB-9F40-9F412948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843087"/>
            <a:ext cx="9848850" cy="4295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2B8830-B1BF-4A71-B929-E2ED2E686DDE}"/>
              </a:ext>
            </a:extLst>
          </p:cNvPr>
          <p:cNvSpPr/>
          <p:nvPr/>
        </p:nvSpPr>
        <p:spPr>
          <a:xfrm flipH="1" flipV="1">
            <a:off x="571499" y="2324098"/>
            <a:ext cx="2276475" cy="3814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BAD24-36A9-43FC-8750-437C18689CA0}"/>
              </a:ext>
            </a:extLst>
          </p:cNvPr>
          <p:cNvSpPr/>
          <p:nvPr/>
        </p:nvSpPr>
        <p:spPr>
          <a:xfrm flipH="1" flipV="1">
            <a:off x="5057774" y="2324097"/>
            <a:ext cx="923925" cy="428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51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6816C87-287E-4762-927E-AAD22791CF76}"/>
              </a:ext>
            </a:extLst>
          </p:cNvPr>
          <p:cNvSpPr txBox="1"/>
          <p:nvPr/>
        </p:nvSpPr>
        <p:spPr>
          <a:xfrm>
            <a:off x="104775" y="1487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鑫元基金管理有限公司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http://www.xyamc.com/fund/navigate000483.html</a:t>
            </a:r>
            <a:r>
              <a:rPr lang="zh-CN" altLang="en-US" dirty="0"/>
              <a:t>，需要所有类型下所有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43F628-C926-42A0-804E-05C11BA34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138238"/>
            <a:ext cx="6819900" cy="20948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7EDC32-4F82-416C-9375-F51E0FFBA75C}"/>
              </a:ext>
            </a:extLst>
          </p:cNvPr>
          <p:cNvSpPr/>
          <p:nvPr/>
        </p:nvSpPr>
        <p:spPr>
          <a:xfrm>
            <a:off x="104774" y="1419225"/>
            <a:ext cx="1152526" cy="1943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1108DB-872C-4C43-AF76-E0581BFF0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7662"/>
            <a:ext cx="8105775" cy="24098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353BD8-1731-46B2-A401-0CFFAA7160A5}"/>
              </a:ext>
            </a:extLst>
          </p:cNvPr>
          <p:cNvSpPr txBox="1"/>
          <p:nvPr/>
        </p:nvSpPr>
        <p:spPr>
          <a:xfrm>
            <a:off x="104774" y="3624891"/>
            <a:ext cx="446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0935E-12A3-482F-9167-DFBDAC4405D5}"/>
              </a:ext>
            </a:extLst>
          </p:cNvPr>
          <p:cNvSpPr/>
          <p:nvPr/>
        </p:nvSpPr>
        <p:spPr>
          <a:xfrm>
            <a:off x="4419599" y="4157662"/>
            <a:ext cx="8572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EC3DB4-651D-46E4-9C3B-5F7BFD61B2CD}"/>
              </a:ext>
            </a:extLst>
          </p:cNvPr>
          <p:cNvSpPr/>
          <p:nvPr/>
        </p:nvSpPr>
        <p:spPr>
          <a:xfrm>
            <a:off x="5343524" y="4157662"/>
            <a:ext cx="8572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2EDBD6-5D7A-4200-9F91-7322E875CB6F}"/>
              </a:ext>
            </a:extLst>
          </p:cNvPr>
          <p:cNvSpPr txBox="1"/>
          <p:nvPr/>
        </p:nvSpPr>
        <p:spPr>
          <a:xfrm>
            <a:off x="102393" y="120134"/>
            <a:ext cx="11225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兴银基金管理有限责任公司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http://www.hffunds.cn/front/product_100330.jhtml</a:t>
            </a:r>
            <a:endParaRPr lang="en-US" altLang="zh-CN" dirty="0"/>
          </a:p>
          <a:p>
            <a:r>
              <a:rPr lang="zh-CN" altLang="en-US" dirty="0"/>
              <a:t>需要全部下所有，点击查看进入具体基金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FF324-C0EB-4D6D-90A0-F20929B7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" y="1043464"/>
            <a:ext cx="11020425" cy="37433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FC6FF0-90D0-48CA-8453-3E4FD8BDFBDC}"/>
              </a:ext>
            </a:extLst>
          </p:cNvPr>
          <p:cNvSpPr/>
          <p:nvPr/>
        </p:nvSpPr>
        <p:spPr>
          <a:xfrm>
            <a:off x="102393" y="2457450"/>
            <a:ext cx="1040607" cy="2419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449108-A5A8-4812-A882-77E4A65154A4}"/>
              </a:ext>
            </a:extLst>
          </p:cNvPr>
          <p:cNvSpPr/>
          <p:nvPr/>
        </p:nvSpPr>
        <p:spPr>
          <a:xfrm>
            <a:off x="3950493" y="1123950"/>
            <a:ext cx="945357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9835C2-D1E5-403D-9899-B460BA2D40DB}"/>
              </a:ext>
            </a:extLst>
          </p:cNvPr>
          <p:cNvSpPr/>
          <p:nvPr/>
        </p:nvSpPr>
        <p:spPr>
          <a:xfrm>
            <a:off x="9884568" y="2457450"/>
            <a:ext cx="1040607" cy="2419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BE9281-7F50-450E-B32F-58AF385E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81161"/>
            <a:ext cx="11934825" cy="18764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8EA6C0-843B-438E-AA28-92FBF3680F50}"/>
              </a:ext>
            </a:extLst>
          </p:cNvPr>
          <p:cNvSpPr txBox="1"/>
          <p:nvPr/>
        </p:nvSpPr>
        <p:spPr>
          <a:xfrm>
            <a:off x="200025" y="5076825"/>
            <a:ext cx="29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后面</a:t>
            </a:r>
            <a:r>
              <a:rPr lang="en-US" altLang="zh-CN" dirty="0"/>
              <a:t>6</a:t>
            </a:r>
            <a:r>
              <a:rPr lang="zh-CN" altLang="en-US" dirty="0"/>
              <a:t>为数字为基金代码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520F80-EE4E-432A-A499-B3028DCBB6DC}"/>
              </a:ext>
            </a:extLst>
          </p:cNvPr>
          <p:cNvSpPr/>
          <p:nvPr/>
        </p:nvSpPr>
        <p:spPr>
          <a:xfrm>
            <a:off x="7008018" y="5716548"/>
            <a:ext cx="831057" cy="354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2DA4DD-C674-431B-AA69-93ADD421002B}"/>
              </a:ext>
            </a:extLst>
          </p:cNvPr>
          <p:cNvSpPr/>
          <p:nvPr/>
        </p:nvSpPr>
        <p:spPr>
          <a:xfrm>
            <a:off x="8545114" y="5716548"/>
            <a:ext cx="831057" cy="354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438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F4ACF1-C6B3-4095-B191-74684A613694}"/>
              </a:ext>
            </a:extLst>
          </p:cNvPr>
          <p:cNvSpPr txBox="1"/>
          <p:nvPr/>
        </p:nvSpPr>
        <p:spPr>
          <a:xfrm>
            <a:off x="219075" y="3201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中金基金管理有限公司</a:t>
            </a:r>
            <a:endParaRPr lang="en-US" altLang="zh-CN" dirty="0"/>
          </a:p>
          <a:p>
            <a:r>
              <a:rPr lang="en-US" altLang="zh-CN" dirty="0"/>
              <a:t>https://www.ciccfund.com/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F2D76-FBDB-4CB1-8B25-07A09DE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181100"/>
            <a:ext cx="7048500" cy="190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00673A-7E4C-4809-B135-B40CB9BB13CB}"/>
              </a:ext>
            </a:extLst>
          </p:cNvPr>
          <p:cNvSpPr/>
          <p:nvPr/>
        </p:nvSpPr>
        <p:spPr>
          <a:xfrm>
            <a:off x="407193" y="1943100"/>
            <a:ext cx="983457" cy="1357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852819-B289-4C74-A282-E7B66D67C9F3}"/>
              </a:ext>
            </a:extLst>
          </p:cNvPr>
          <p:cNvSpPr/>
          <p:nvPr/>
        </p:nvSpPr>
        <p:spPr>
          <a:xfrm flipV="1">
            <a:off x="1704975" y="1181100"/>
            <a:ext cx="4950618" cy="447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C30E5A-902C-4378-B270-F8B5D6DB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1" y="4219575"/>
            <a:ext cx="7705725" cy="13906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712391-9BB1-442C-9D31-E9BEC05CE96A}"/>
              </a:ext>
            </a:extLst>
          </p:cNvPr>
          <p:cNvSpPr txBox="1"/>
          <p:nvPr/>
        </p:nvSpPr>
        <p:spPr>
          <a:xfrm>
            <a:off x="542924" y="3619500"/>
            <a:ext cx="749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里面有基金代码，需要和基金概况里的代码和名称核对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04ACBA-E07D-4E3B-9105-00C8F330D5AF}"/>
              </a:ext>
            </a:extLst>
          </p:cNvPr>
          <p:cNvSpPr/>
          <p:nvPr/>
        </p:nvSpPr>
        <p:spPr>
          <a:xfrm>
            <a:off x="4874418" y="4443502"/>
            <a:ext cx="926307" cy="328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32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827469F-4FE2-43B4-9170-453FBC816364}"/>
              </a:ext>
            </a:extLst>
          </p:cNvPr>
          <p:cNvSpPr txBox="1"/>
          <p:nvPr/>
        </p:nvSpPr>
        <p:spPr>
          <a:xfrm>
            <a:off x="257175" y="310634"/>
            <a:ext cx="11163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北信瑞丰基金管理有限公司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http://www.bxrfund.com/front/product_100020.jhtml</a:t>
            </a:r>
            <a:r>
              <a:rPr lang="zh-CN" altLang="en-US" dirty="0"/>
              <a:t>，需要所有类型下所有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758B6-9D5F-4633-B52B-9B856FF3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200150"/>
            <a:ext cx="2209800" cy="3105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22E05B-0242-4925-83CF-9AFB9387E8C3}"/>
              </a:ext>
            </a:extLst>
          </p:cNvPr>
          <p:cNvSpPr/>
          <p:nvPr/>
        </p:nvSpPr>
        <p:spPr>
          <a:xfrm>
            <a:off x="435768" y="1346895"/>
            <a:ext cx="1831182" cy="3153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D53F43-3C89-4B51-AF80-D957F812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5014912"/>
            <a:ext cx="7362825" cy="23526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1BB152-2F41-4DF8-AB08-4111DB9494E5}"/>
              </a:ext>
            </a:extLst>
          </p:cNvPr>
          <p:cNvSpPr/>
          <p:nvPr/>
        </p:nvSpPr>
        <p:spPr>
          <a:xfrm>
            <a:off x="2800350" y="5014912"/>
            <a:ext cx="733425" cy="404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DFA4C8-9F65-4AAA-A3C6-F7D65A1816F3}"/>
              </a:ext>
            </a:extLst>
          </p:cNvPr>
          <p:cNvSpPr txBox="1"/>
          <p:nvPr/>
        </p:nvSpPr>
        <p:spPr>
          <a:xfrm>
            <a:off x="257175" y="4600575"/>
            <a:ext cx="463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基金代码需要到基金信息里取</a:t>
            </a:r>
          </a:p>
        </p:txBody>
      </p:sp>
    </p:spTree>
    <p:extLst>
      <p:ext uri="{BB962C8B-B14F-4D97-AF65-F5344CB8AC3E}">
        <p14:creationId xmlns:p14="http://schemas.microsoft.com/office/powerpoint/2010/main" val="4067541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3F4CE5-D6E8-47AE-8CAB-E0CB107136D1}"/>
              </a:ext>
            </a:extLst>
          </p:cNvPr>
          <p:cNvSpPr txBox="1"/>
          <p:nvPr/>
        </p:nvSpPr>
        <p:spPr>
          <a:xfrm>
            <a:off x="190500" y="725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嘉合基金管理有限公司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http://www.haoamc.com/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全部下所有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431C9E-5A77-4698-9E6C-6CAFCFDF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5839"/>
            <a:ext cx="11620500" cy="40671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5BD480E-4DA5-409C-9E38-B9752DD81AE8}"/>
              </a:ext>
            </a:extLst>
          </p:cNvPr>
          <p:cNvSpPr/>
          <p:nvPr/>
        </p:nvSpPr>
        <p:spPr>
          <a:xfrm>
            <a:off x="302418" y="2708791"/>
            <a:ext cx="1383507" cy="235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68BA60-B2FE-424B-BB77-0D72CDD96191}"/>
              </a:ext>
            </a:extLst>
          </p:cNvPr>
          <p:cNvSpPr/>
          <p:nvPr/>
        </p:nvSpPr>
        <p:spPr>
          <a:xfrm flipV="1">
            <a:off x="9582150" y="1238249"/>
            <a:ext cx="2307432" cy="90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6B1C4B-459D-4E72-9AF8-032527A0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18" y="5619751"/>
            <a:ext cx="10837068" cy="24788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3248B0-F648-49CA-8D97-698CCE8DEE6E}"/>
              </a:ext>
            </a:extLst>
          </p:cNvPr>
          <p:cNvSpPr txBox="1"/>
          <p:nvPr/>
        </p:nvSpPr>
        <p:spPr>
          <a:xfrm>
            <a:off x="401956" y="5200650"/>
            <a:ext cx="577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DC96CD-3CC7-4796-BF9F-119F4C1C5F2B}"/>
              </a:ext>
            </a:extLst>
          </p:cNvPr>
          <p:cNvSpPr/>
          <p:nvPr/>
        </p:nvSpPr>
        <p:spPr>
          <a:xfrm>
            <a:off x="7553324" y="5714999"/>
            <a:ext cx="1028701" cy="419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18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C1630E1-0865-440B-B78B-818502428018}"/>
              </a:ext>
            </a:extLst>
          </p:cNvPr>
          <p:cNvSpPr txBox="1"/>
          <p:nvPr/>
        </p:nvSpPr>
        <p:spPr>
          <a:xfrm>
            <a:off x="133350" y="1487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招商基金管理有限公司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http://www.cmfchina.com/allfunds/</a:t>
            </a:r>
            <a:r>
              <a:rPr lang="zh-CN" altLang="en-US" dirty="0"/>
              <a:t>，需要全部基金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F9D556-32A4-427F-B732-5B354B3F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8" y="1072039"/>
            <a:ext cx="6910388" cy="27475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8028D3-908E-492D-9B24-83F469339D6D}"/>
              </a:ext>
            </a:extLst>
          </p:cNvPr>
          <p:cNvSpPr/>
          <p:nvPr/>
        </p:nvSpPr>
        <p:spPr>
          <a:xfrm>
            <a:off x="990600" y="2241044"/>
            <a:ext cx="1200150" cy="1578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CF4C00-EA9A-42F2-A6A6-83F31CE83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8" y="4419600"/>
            <a:ext cx="9601200" cy="16573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D70C18-EC1E-4619-BB27-65E7A328E015}"/>
              </a:ext>
            </a:extLst>
          </p:cNvPr>
          <p:cNvSpPr txBox="1"/>
          <p:nvPr/>
        </p:nvSpPr>
        <p:spPr>
          <a:xfrm>
            <a:off x="314325" y="4050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里有基金代码，分红拆分取分红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98C2AB-030A-441D-AD41-76BDB31F333B}"/>
              </a:ext>
            </a:extLst>
          </p:cNvPr>
          <p:cNvSpPr/>
          <p:nvPr/>
        </p:nvSpPr>
        <p:spPr>
          <a:xfrm>
            <a:off x="4419600" y="4519612"/>
            <a:ext cx="704850" cy="30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DAA352-AC2F-4830-A790-B02A7DFB0752}"/>
              </a:ext>
            </a:extLst>
          </p:cNvPr>
          <p:cNvSpPr/>
          <p:nvPr/>
        </p:nvSpPr>
        <p:spPr>
          <a:xfrm>
            <a:off x="6096000" y="4519612"/>
            <a:ext cx="542925" cy="271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FAFD9E-DF9A-48AB-A65A-77DBF9F7C4AA}"/>
              </a:ext>
            </a:extLst>
          </p:cNvPr>
          <p:cNvSpPr/>
          <p:nvPr/>
        </p:nvSpPr>
        <p:spPr>
          <a:xfrm>
            <a:off x="5229224" y="4519612"/>
            <a:ext cx="704849" cy="271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291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5F3F443-29D1-4249-A108-C93FBAD4FFD7}"/>
              </a:ext>
            </a:extLst>
          </p:cNvPr>
          <p:cNvSpPr txBox="1"/>
          <p:nvPr/>
        </p:nvSpPr>
        <p:spPr>
          <a:xfrm>
            <a:off x="266700" y="3392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九泰基金管理有限公司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http://www.jtamc.com/products/index.html</a:t>
            </a:r>
            <a:r>
              <a:rPr lang="zh-CN" altLang="en-US" dirty="0"/>
              <a:t>，所有类型的所有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FCEC7-978F-4CDB-A7C8-E3908B00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23508"/>
            <a:ext cx="7534275" cy="27203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2F766D-7A75-4FCA-831A-6EA7BCC7AC0D}"/>
              </a:ext>
            </a:extLst>
          </p:cNvPr>
          <p:cNvSpPr/>
          <p:nvPr/>
        </p:nvSpPr>
        <p:spPr>
          <a:xfrm>
            <a:off x="266700" y="985540"/>
            <a:ext cx="1383507" cy="2510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D69367-2AC1-4613-8E85-E9F9CDE5EF17}"/>
              </a:ext>
            </a:extLst>
          </p:cNvPr>
          <p:cNvSpPr/>
          <p:nvPr/>
        </p:nvSpPr>
        <p:spPr>
          <a:xfrm>
            <a:off x="1764507" y="1123508"/>
            <a:ext cx="1092993" cy="235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F1A919-1B08-4BCC-AEE1-340980B77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981791"/>
            <a:ext cx="9705975" cy="19907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4D5735A-B4DA-4F09-A009-72A0C88A809F}"/>
              </a:ext>
            </a:extLst>
          </p:cNvPr>
          <p:cNvSpPr/>
          <p:nvPr/>
        </p:nvSpPr>
        <p:spPr>
          <a:xfrm>
            <a:off x="4573190" y="4085784"/>
            <a:ext cx="998935" cy="40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69759A-CF1F-4E38-87C8-98728DDAF82D}"/>
              </a:ext>
            </a:extLst>
          </p:cNvPr>
          <p:cNvSpPr/>
          <p:nvPr/>
        </p:nvSpPr>
        <p:spPr>
          <a:xfrm>
            <a:off x="8659415" y="4085784"/>
            <a:ext cx="998935" cy="400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074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974ED3-282F-46A2-BBAE-58C083450440}"/>
              </a:ext>
            </a:extLst>
          </p:cNvPr>
          <p:cNvSpPr txBox="1"/>
          <p:nvPr/>
        </p:nvSpPr>
        <p:spPr>
          <a:xfrm>
            <a:off x="95250" y="2820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金信基金管理有限公司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http://www.jxfunds.com.cn/front/product_100020.jhtml</a:t>
            </a:r>
            <a:r>
              <a:rPr lang="en-US" altLang="zh-CN" dirty="0"/>
              <a:t>,</a:t>
            </a:r>
            <a:r>
              <a:rPr lang="zh-CN" altLang="en-US" dirty="0"/>
              <a:t>所有类型下的所有基金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A31215-2F21-4D33-BFFD-2F72BCFC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402407"/>
            <a:ext cx="10629900" cy="1971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8BB9A58-F7D3-4AD4-A04C-BC3A9F1B00F1}"/>
              </a:ext>
            </a:extLst>
          </p:cNvPr>
          <p:cNvSpPr/>
          <p:nvPr/>
        </p:nvSpPr>
        <p:spPr>
          <a:xfrm>
            <a:off x="561976" y="1323975"/>
            <a:ext cx="1790700" cy="1971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B86C3B-5ECE-4B04-9D5F-141CE8D54B73}"/>
              </a:ext>
            </a:extLst>
          </p:cNvPr>
          <p:cNvSpPr/>
          <p:nvPr/>
        </p:nvSpPr>
        <p:spPr>
          <a:xfrm>
            <a:off x="3314701" y="1952625"/>
            <a:ext cx="1333499" cy="1257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0BB535-8D24-470B-9A7D-4D367E55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" y="3845869"/>
            <a:ext cx="9972675" cy="26003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C744E8-4005-4348-A4C4-E87749295538}"/>
              </a:ext>
            </a:extLst>
          </p:cNvPr>
          <p:cNvSpPr txBox="1"/>
          <p:nvPr/>
        </p:nvSpPr>
        <p:spPr>
          <a:xfrm>
            <a:off x="400050" y="341423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里有基金代码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B07DA9-68D7-46A6-9B56-C7735B75C61C}"/>
              </a:ext>
            </a:extLst>
          </p:cNvPr>
          <p:cNvSpPr/>
          <p:nvPr/>
        </p:nvSpPr>
        <p:spPr>
          <a:xfrm>
            <a:off x="8029575" y="3845869"/>
            <a:ext cx="904875" cy="435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07D46B9-4085-4E89-B402-E14F4C4CB016}"/>
              </a:ext>
            </a:extLst>
          </p:cNvPr>
          <p:cNvSpPr/>
          <p:nvPr/>
        </p:nvSpPr>
        <p:spPr>
          <a:xfrm>
            <a:off x="6210300" y="3845869"/>
            <a:ext cx="904875" cy="435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94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A80450-D519-417E-9353-76BF80A9FF96}"/>
              </a:ext>
            </a:extLst>
          </p:cNvPr>
          <p:cNvSpPr txBox="1"/>
          <p:nvPr/>
        </p:nvSpPr>
        <p:spPr>
          <a:xfrm>
            <a:off x="190499" y="58519"/>
            <a:ext cx="10658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新疆前海联合基金管理有限公司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http://www.qhlhfund.com/front/product_100020.jhtml</a:t>
            </a:r>
            <a:r>
              <a:rPr lang="zh-CN" altLang="en-US" dirty="0"/>
              <a:t>，需要所有类型下右边的所有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FDB56D-563C-4AD4-B401-9B3DCA53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04850"/>
            <a:ext cx="9505950" cy="2990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7E6147-6779-476C-92AC-C6C9FE3F11D9}"/>
              </a:ext>
            </a:extLst>
          </p:cNvPr>
          <p:cNvSpPr/>
          <p:nvPr/>
        </p:nvSpPr>
        <p:spPr>
          <a:xfrm>
            <a:off x="190500" y="1314450"/>
            <a:ext cx="1666875" cy="2381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C879C0-1A84-4F56-AC16-070964992C26}"/>
              </a:ext>
            </a:extLst>
          </p:cNvPr>
          <p:cNvSpPr/>
          <p:nvPr/>
        </p:nvSpPr>
        <p:spPr>
          <a:xfrm>
            <a:off x="2495550" y="1552575"/>
            <a:ext cx="1276350" cy="150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9300D5-9823-4B9D-B4E5-51BEF111A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090987"/>
            <a:ext cx="9458325" cy="29051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223F22-E351-498D-8E76-906194F118BE}"/>
              </a:ext>
            </a:extLst>
          </p:cNvPr>
          <p:cNvSpPr txBox="1"/>
          <p:nvPr/>
        </p:nvSpPr>
        <p:spPr>
          <a:xfrm>
            <a:off x="190498" y="3667957"/>
            <a:ext cx="895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里面的不是基金代码，基金代码和名称在基本信息里取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F489E9-4D31-4726-BBF1-846323BDCD7E}"/>
              </a:ext>
            </a:extLst>
          </p:cNvPr>
          <p:cNvSpPr/>
          <p:nvPr/>
        </p:nvSpPr>
        <p:spPr>
          <a:xfrm>
            <a:off x="7248525" y="4524375"/>
            <a:ext cx="1085849" cy="409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843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F102B58-A93F-48E7-8DCD-15C0BC58FD6D}"/>
              </a:ext>
            </a:extLst>
          </p:cNvPr>
          <p:cNvSpPr txBox="1"/>
          <p:nvPr/>
        </p:nvSpPr>
        <p:spPr>
          <a:xfrm>
            <a:off x="142874" y="196334"/>
            <a:ext cx="7686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新沃基金管理有限公司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http://www.sinvofund.com/fundList.html</a:t>
            </a:r>
            <a:r>
              <a:rPr lang="zh-CN" altLang="en-US" dirty="0"/>
              <a:t>，需要基金产品下所有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00284A-50FC-41E7-9EDC-0C4D7BE2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842665"/>
            <a:ext cx="6289713" cy="18243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31C8E1-F77E-4649-B6A6-C9DFB3768529}"/>
              </a:ext>
            </a:extLst>
          </p:cNvPr>
          <p:cNvSpPr/>
          <p:nvPr/>
        </p:nvSpPr>
        <p:spPr>
          <a:xfrm>
            <a:off x="3190875" y="842665"/>
            <a:ext cx="523875" cy="309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D88E71-47D5-44FA-936A-8CBC89FA653C}"/>
              </a:ext>
            </a:extLst>
          </p:cNvPr>
          <p:cNvSpPr/>
          <p:nvPr/>
        </p:nvSpPr>
        <p:spPr>
          <a:xfrm>
            <a:off x="542925" y="2056804"/>
            <a:ext cx="523875" cy="743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190D25-534C-4DE4-8D5E-DE346FE6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13331"/>
            <a:ext cx="11334750" cy="23431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24F3B30-6CA6-452D-B95D-912B5A0F4463}"/>
              </a:ext>
            </a:extLst>
          </p:cNvPr>
          <p:cNvSpPr/>
          <p:nvPr/>
        </p:nvSpPr>
        <p:spPr>
          <a:xfrm>
            <a:off x="5210175" y="3321487"/>
            <a:ext cx="1298613" cy="410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CBC640-C9B6-4838-B778-4AE0ACD40512}"/>
              </a:ext>
            </a:extLst>
          </p:cNvPr>
          <p:cNvSpPr txBox="1"/>
          <p:nvPr/>
        </p:nvSpPr>
        <p:spPr>
          <a:xfrm>
            <a:off x="219075" y="2962275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1456133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CB9A52-26C2-4847-890E-E595B38B0050}"/>
              </a:ext>
            </a:extLst>
          </p:cNvPr>
          <p:cNvSpPr txBox="1"/>
          <p:nvPr/>
        </p:nvSpPr>
        <p:spPr>
          <a:xfrm>
            <a:off x="200024" y="358259"/>
            <a:ext cx="11096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中科沃土基金管理有限公司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http://www.richlandasm.com.cn/front/product_100020.jhtml</a:t>
            </a:r>
            <a:r>
              <a:rPr lang="zh-CN" altLang="en-US" dirty="0"/>
              <a:t>，需要所有基金类型下右边所有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07AC0-2CC4-4277-97C7-38209358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6" y="1004590"/>
            <a:ext cx="8591550" cy="27171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705679-5E4B-45A0-AB4B-21025A73214B}"/>
              </a:ext>
            </a:extLst>
          </p:cNvPr>
          <p:cNvSpPr/>
          <p:nvPr/>
        </p:nvSpPr>
        <p:spPr>
          <a:xfrm>
            <a:off x="190500" y="1123950"/>
            <a:ext cx="1695449" cy="2009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B772E7-3737-40FE-93CC-2A3B7F4AFFFE}"/>
              </a:ext>
            </a:extLst>
          </p:cNvPr>
          <p:cNvSpPr/>
          <p:nvPr/>
        </p:nvSpPr>
        <p:spPr>
          <a:xfrm>
            <a:off x="2162176" y="1650922"/>
            <a:ext cx="914400" cy="720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3AD601-A999-4F25-B095-C8646C608DE1}"/>
              </a:ext>
            </a:extLst>
          </p:cNvPr>
          <p:cNvSpPr txBox="1"/>
          <p:nvPr/>
        </p:nvSpPr>
        <p:spPr>
          <a:xfrm>
            <a:off x="200023" y="3780057"/>
            <a:ext cx="634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后面</a:t>
            </a:r>
            <a:r>
              <a:rPr lang="en-US" altLang="zh-CN" dirty="0"/>
              <a:t>6</a:t>
            </a:r>
            <a:r>
              <a:rPr lang="zh-CN" altLang="en-US" dirty="0"/>
              <a:t>位为基金代码，净值</a:t>
            </a:r>
            <a:r>
              <a:rPr lang="en-US" altLang="zh-CN" dirty="0"/>
              <a:t>/</a:t>
            </a:r>
            <a:r>
              <a:rPr lang="zh-CN" altLang="en-US" dirty="0"/>
              <a:t>分红取基金分红记录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1B824B2-CA2C-47BE-9B68-DD7688048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5848668"/>
            <a:ext cx="5319712" cy="12477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B54EFA-3274-42DD-A2EF-92CA9CF3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4368052"/>
            <a:ext cx="10172700" cy="11620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EF66F07-1A30-4296-A3E7-5B148F83B075}"/>
              </a:ext>
            </a:extLst>
          </p:cNvPr>
          <p:cNvSpPr/>
          <p:nvPr/>
        </p:nvSpPr>
        <p:spPr>
          <a:xfrm>
            <a:off x="5429251" y="5002894"/>
            <a:ext cx="666749" cy="331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3AA988-D6EF-4E40-BC3D-3B03A9581DAA}"/>
              </a:ext>
            </a:extLst>
          </p:cNvPr>
          <p:cNvSpPr/>
          <p:nvPr/>
        </p:nvSpPr>
        <p:spPr>
          <a:xfrm>
            <a:off x="2147888" y="5040166"/>
            <a:ext cx="666749" cy="331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551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83E965C-9626-49B1-8DF4-D90D9E331A05}"/>
              </a:ext>
            </a:extLst>
          </p:cNvPr>
          <p:cNvSpPr txBox="1"/>
          <p:nvPr/>
        </p:nvSpPr>
        <p:spPr>
          <a:xfrm>
            <a:off x="142875" y="234434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富荣基金管理有限公司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http://www.furamc.com.cn/products/index.html</a:t>
            </a:r>
            <a:r>
              <a:rPr lang="zh-CN" altLang="en-US" dirty="0"/>
              <a:t>，需要左边栏目所有类型下右边所有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E905D4-70E1-4ED4-9724-F0382D9A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128712"/>
            <a:ext cx="9801225" cy="1762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3280C9-8B85-4203-868F-65DE661FD5B3}"/>
              </a:ext>
            </a:extLst>
          </p:cNvPr>
          <p:cNvSpPr/>
          <p:nvPr/>
        </p:nvSpPr>
        <p:spPr>
          <a:xfrm>
            <a:off x="190500" y="1123950"/>
            <a:ext cx="1685925" cy="1914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0BE1BE-4BAE-427B-92A3-6AD043755CF0}"/>
              </a:ext>
            </a:extLst>
          </p:cNvPr>
          <p:cNvSpPr/>
          <p:nvPr/>
        </p:nvSpPr>
        <p:spPr>
          <a:xfrm>
            <a:off x="2347913" y="1983581"/>
            <a:ext cx="1423988" cy="1155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EB4C26-72A6-4E08-8888-ED4A434DD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4224337"/>
            <a:ext cx="9772650" cy="13620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90A33C-FF3D-429C-9D8A-11BDE498A0A7}"/>
              </a:ext>
            </a:extLst>
          </p:cNvPr>
          <p:cNvSpPr txBox="1"/>
          <p:nvPr/>
        </p:nvSpPr>
        <p:spPr>
          <a:xfrm>
            <a:off x="190500" y="3533775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0EA19E-53B8-4D90-8234-BA718C69918C}"/>
              </a:ext>
            </a:extLst>
          </p:cNvPr>
          <p:cNvSpPr/>
          <p:nvPr/>
        </p:nvSpPr>
        <p:spPr>
          <a:xfrm>
            <a:off x="6605588" y="4574085"/>
            <a:ext cx="785812" cy="45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16BDBE-3992-4FD6-B798-15D57E291A57}"/>
              </a:ext>
            </a:extLst>
          </p:cNvPr>
          <p:cNvSpPr/>
          <p:nvPr/>
        </p:nvSpPr>
        <p:spPr>
          <a:xfrm>
            <a:off x="9024938" y="4574085"/>
            <a:ext cx="785812" cy="45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624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6E4657D-1883-43C6-ACF1-DF0652A891FC}"/>
              </a:ext>
            </a:extLst>
          </p:cNvPr>
          <p:cNvSpPr txBox="1"/>
          <p:nvPr/>
        </p:nvSpPr>
        <p:spPr>
          <a:xfrm>
            <a:off x="76200" y="2534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先锋基金管理有限公司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https://etrade.xf-fund.com/mall/views/fundMall/index.html</a:t>
            </a:r>
            <a:endParaRPr lang="en-US" altLang="zh-CN" dirty="0"/>
          </a:p>
          <a:p>
            <a:r>
              <a:rPr lang="zh-CN" altLang="en-US" dirty="0"/>
              <a:t>需要以下所有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B043C-4E19-4891-92AA-0414C89E1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1223963"/>
            <a:ext cx="6605588" cy="23238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DD220-3CA5-4B9D-B542-132202769CA3}"/>
              </a:ext>
            </a:extLst>
          </p:cNvPr>
          <p:cNvSpPr/>
          <p:nvPr/>
        </p:nvSpPr>
        <p:spPr>
          <a:xfrm>
            <a:off x="190500" y="1228131"/>
            <a:ext cx="1685925" cy="2538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203565-090C-4EA9-80BA-EBDAA042651C}"/>
              </a:ext>
            </a:extLst>
          </p:cNvPr>
          <p:cNvSpPr/>
          <p:nvPr/>
        </p:nvSpPr>
        <p:spPr>
          <a:xfrm>
            <a:off x="5981701" y="1561506"/>
            <a:ext cx="933449" cy="438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26BBB1-0620-448C-9FE2-D4A07DEA7B4C}"/>
              </a:ext>
            </a:extLst>
          </p:cNvPr>
          <p:cNvSpPr/>
          <p:nvPr/>
        </p:nvSpPr>
        <p:spPr>
          <a:xfrm>
            <a:off x="5981701" y="2573130"/>
            <a:ext cx="933449" cy="438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DBF40C-0FBF-47E8-83D7-83107E227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9" y="4444006"/>
            <a:ext cx="8855518" cy="133766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85ED578-0EC6-42BE-8C1F-56FC86477E45}"/>
              </a:ext>
            </a:extLst>
          </p:cNvPr>
          <p:cNvSpPr/>
          <p:nvPr/>
        </p:nvSpPr>
        <p:spPr>
          <a:xfrm>
            <a:off x="5705475" y="4474555"/>
            <a:ext cx="933449" cy="438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2EFE25-7047-4BF8-9881-18EEDB91CA5D}"/>
              </a:ext>
            </a:extLst>
          </p:cNvPr>
          <p:cNvSpPr txBox="1"/>
          <p:nvPr/>
        </p:nvSpPr>
        <p:spPr>
          <a:xfrm>
            <a:off x="423863" y="3943350"/>
            <a:ext cx="28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703933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AE4C2C-BA1E-4AB6-BE4B-95BC9E605322}"/>
              </a:ext>
            </a:extLst>
          </p:cNvPr>
          <p:cNvSpPr txBox="1"/>
          <p:nvPr/>
        </p:nvSpPr>
        <p:spPr>
          <a:xfrm>
            <a:off x="200024" y="396359"/>
            <a:ext cx="9744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中航基金管理有限公司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http://www.avicfund.cn/front/product_100020.jhtml</a:t>
            </a:r>
            <a:r>
              <a:rPr lang="en-US" altLang="zh-CN" dirty="0"/>
              <a:t>,</a:t>
            </a:r>
            <a:r>
              <a:rPr lang="zh-CN" altLang="en-US" dirty="0"/>
              <a:t>需要全部风险等级，全部基金类型下所有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319EBA-3ED6-4A7A-8835-2EE42C6F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1262063"/>
            <a:ext cx="5095875" cy="26077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1726B-97B8-4AEC-A84D-3384186666C2}"/>
              </a:ext>
            </a:extLst>
          </p:cNvPr>
          <p:cNvSpPr/>
          <p:nvPr/>
        </p:nvSpPr>
        <p:spPr>
          <a:xfrm>
            <a:off x="676275" y="1228131"/>
            <a:ext cx="361950" cy="391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E10C60-3B18-4D8B-A51D-C2E8F49D7843}"/>
              </a:ext>
            </a:extLst>
          </p:cNvPr>
          <p:cNvSpPr/>
          <p:nvPr/>
        </p:nvSpPr>
        <p:spPr>
          <a:xfrm>
            <a:off x="790573" y="1838623"/>
            <a:ext cx="647701" cy="2065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1FC80B-B5E3-463B-AF6A-A5386C4B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4" y="4595812"/>
            <a:ext cx="8001000" cy="14954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FAB0BD-7DA5-4703-ADD3-431BD912C289}"/>
              </a:ext>
            </a:extLst>
          </p:cNvPr>
          <p:cNvSpPr/>
          <p:nvPr/>
        </p:nvSpPr>
        <p:spPr>
          <a:xfrm>
            <a:off x="4591048" y="4743449"/>
            <a:ext cx="647701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6D0D9B-A62F-4E6C-AFA6-A29B5B3A8506}"/>
              </a:ext>
            </a:extLst>
          </p:cNvPr>
          <p:cNvSpPr txBox="1"/>
          <p:nvPr/>
        </p:nvSpPr>
        <p:spPr>
          <a:xfrm>
            <a:off x="352424" y="4191000"/>
            <a:ext cx="4724401" cy="37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里面后六位数字是基金代码</a:t>
            </a:r>
          </a:p>
        </p:txBody>
      </p:sp>
    </p:spTree>
    <p:extLst>
      <p:ext uri="{BB962C8B-B14F-4D97-AF65-F5344CB8AC3E}">
        <p14:creationId xmlns:p14="http://schemas.microsoft.com/office/powerpoint/2010/main" val="57072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94A47F4-50B9-40C2-9B57-965CDE8868BF}"/>
              </a:ext>
            </a:extLst>
          </p:cNvPr>
          <p:cNvSpPr txBox="1"/>
          <p:nvPr/>
        </p:nvSpPr>
        <p:spPr>
          <a:xfrm>
            <a:off x="266700" y="4344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https://www.hsqhfunds.com/</a:t>
            </a:r>
            <a:endParaRPr lang="en-US" altLang="zh-CN" dirty="0"/>
          </a:p>
          <a:p>
            <a:r>
              <a:rPr lang="zh-CN" altLang="en-US" dirty="0"/>
              <a:t>恒生前海基金管理有限公司</a:t>
            </a:r>
            <a:endParaRPr lang="en-US" altLang="zh-CN" dirty="0"/>
          </a:p>
          <a:p>
            <a:r>
              <a:rPr lang="zh-CN" altLang="en-US" dirty="0"/>
              <a:t>需要基金产品下所有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8DA2D8-93F5-4EE0-B3C5-FA6D241C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71612"/>
            <a:ext cx="5600700" cy="26862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BF7FFF-FA87-45AE-929E-DF059F1E2263}"/>
              </a:ext>
            </a:extLst>
          </p:cNvPr>
          <p:cNvSpPr/>
          <p:nvPr/>
        </p:nvSpPr>
        <p:spPr>
          <a:xfrm>
            <a:off x="380998" y="2102275"/>
            <a:ext cx="1057277" cy="2403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76B25A-9510-42ED-A641-2EC4AC0B4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973460"/>
            <a:ext cx="5695948" cy="30587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495885-1CBA-4937-90C9-F9B298A9E508}"/>
              </a:ext>
            </a:extLst>
          </p:cNvPr>
          <p:cNvSpPr txBox="1"/>
          <p:nvPr/>
        </p:nvSpPr>
        <p:spPr>
          <a:xfrm>
            <a:off x="380998" y="4505324"/>
            <a:ext cx="306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后</a:t>
            </a:r>
            <a:r>
              <a:rPr lang="en-US" altLang="zh-CN" dirty="0"/>
              <a:t>6</a:t>
            </a:r>
            <a:r>
              <a:rPr lang="zh-CN" altLang="en-US" dirty="0"/>
              <a:t>位是基金代码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57DA74-5FEC-43D6-BD10-41FF495CD945}"/>
              </a:ext>
            </a:extLst>
          </p:cNvPr>
          <p:cNvSpPr/>
          <p:nvPr/>
        </p:nvSpPr>
        <p:spPr>
          <a:xfrm flipH="1" flipV="1">
            <a:off x="380998" y="6067425"/>
            <a:ext cx="10001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570DA7-4884-4394-8B56-408156359398}"/>
              </a:ext>
            </a:extLst>
          </p:cNvPr>
          <p:cNvSpPr/>
          <p:nvPr/>
        </p:nvSpPr>
        <p:spPr>
          <a:xfrm flipH="1" flipV="1">
            <a:off x="380997" y="6764083"/>
            <a:ext cx="10001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761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F2DA78-6A0B-4ABE-AE6C-B98EA4CB36B4}"/>
              </a:ext>
            </a:extLst>
          </p:cNvPr>
          <p:cNvSpPr txBox="1"/>
          <p:nvPr/>
        </p:nvSpPr>
        <p:spPr>
          <a:xfrm>
            <a:off x="285749" y="467410"/>
            <a:ext cx="81438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格林基金管理有限公司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http://www.china-greenfund.com/product/huobi/004865/summary/index.html</a:t>
            </a:r>
            <a:endParaRPr lang="en-US" altLang="zh-CN" dirty="0"/>
          </a:p>
          <a:p>
            <a:r>
              <a:rPr lang="zh-CN" altLang="en-US" dirty="0"/>
              <a:t>需要基金产品下所有类型下所有</a:t>
            </a:r>
            <a:endParaRPr lang="en-US" altLang="zh-CN" dirty="0"/>
          </a:p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2D735-0C49-47DE-A3C5-121A7665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876425"/>
            <a:ext cx="11172825" cy="462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E11DAD1-819E-4E1A-8B06-5D4970E21CB2}"/>
              </a:ext>
            </a:extLst>
          </p:cNvPr>
          <p:cNvSpPr/>
          <p:nvPr/>
        </p:nvSpPr>
        <p:spPr>
          <a:xfrm>
            <a:off x="380999" y="2457450"/>
            <a:ext cx="1695452" cy="310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91A5BF-8411-453C-BBB1-EFCCC8E41C4C}"/>
              </a:ext>
            </a:extLst>
          </p:cNvPr>
          <p:cNvSpPr/>
          <p:nvPr/>
        </p:nvSpPr>
        <p:spPr>
          <a:xfrm>
            <a:off x="8191499" y="2085975"/>
            <a:ext cx="771526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275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A1AB9A0-D195-4F3D-9EC2-9E0F13820585}"/>
              </a:ext>
            </a:extLst>
          </p:cNvPr>
          <p:cNvSpPr txBox="1"/>
          <p:nvPr/>
        </p:nvSpPr>
        <p:spPr>
          <a:xfrm>
            <a:off x="276225" y="215384"/>
            <a:ext cx="775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国联安基金管理有限公司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http://www.cpicfunds.com/product/index.shtml</a:t>
            </a:r>
            <a:r>
              <a:rPr lang="zh-CN" altLang="en-US" dirty="0"/>
              <a:t>，所有类型所有基金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62AD2D-EF72-4722-9564-3E9786AD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052513"/>
            <a:ext cx="9277350" cy="28289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3DA821-7F42-4521-8C12-3EBFCEBCECE9}"/>
              </a:ext>
            </a:extLst>
          </p:cNvPr>
          <p:cNvSpPr/>
          <p:nvPr/>
        </p:nvSpPr>
        <p:spPr>
          <a:xfrm>
            <a:off x="276225" y="1052513"/>
            <a:ext cx="9277350" cy="338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111485-CA5B-417B-B9B5-199456E482C0}"/>
              </a:ext>
            </a:extLst>
          </p:cNvPr>
          <p:cNvSpPr/>
          <p:nvPr/>
        </p:nvSpPr>
        <p:spPr>
          <a:xfrm>
            <a:off x="704850" y="2159794"/>
            <a:ext cx="1323975" cy="1654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EF10D6-7F85-42E1-A855-50CDFEBD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4386262"/>
            <a:ext cx="9401175" cy="28384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CC2D23-25DB-4044-8537-7407FB48567A}"/>
              </a:ext>
            </a:extLst>
          </p:cNvPr>
          <p:cNvSpPr txBox="1"/>
          <p:nvPr/>
        </p:nvSpPr>
        <p:spPr>
          <a:xfrm>
            <a:off x="276225" y="4105275"/>
            <a:ext cx="581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里有基金代码，基金净值*分红取分红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5646F3-E6D0-46EA-BFFC-0377C1841B2B}"/>
              </a:ext>
            </a:extLst>
          </p:cNvPr>
          <p:cNvSpPr/>
          <p:nvPr/>
        </p:nvSpPr>
        <p:spPr>
          <a:xfrm>
            <a:off x="4510087" y="4474607"/>
            <a:ext cx="809625" cy="29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842A1F-389D-41CA-AD5A-ECFE952630E1}"/>
              </a:ext>
            </a:extLst>
          </p:cNvPr>
          <p:cNvSpPr/>
          <p:nvPr/>
        </p:nvSpPr>
        <p:spPr>
          <a:xfrm>
            <a:off x="1785937" y="4513777"/>
            <a:ext cx="947738" cy="297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20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148CD1-CB4E-4883-8BA0-6241717D3D81}"/>
              </a:ext>
            </a:extLst>
          </p:cNvPr>
          <p:cNvSpPr txBox="1"/>
          <p:nvPr/>
        </p:nvSpPr>
        <p:spPr>
          <a:xfrm>
            <a:off x="304800" y="653534"/>
            <a:ext cx="9505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南华基金管理有限公司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http://www.nanhuafunds.com/products/index.html</a:t>
            </a:r>
            <a:r>
              <a:rPr lang="zh-CN" altLang="en-US" dirty="0"/>
              <a:t>，需要全部基金下所有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E91618-D340-49AA-B473-72FCC4D7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52562"/>
            <a:ext cx="9391650" cy="29622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4E2E6F-3388-4A58-BE64-C06CF793320F}"/>
              </a:ext>
            </a:extLst>
          </p:cNvPr>
          <p:cNvSpPr/>
          <p:nvPr/>
        </p:nvSpPr>
        <p:spPr>
          <a:xfrm>
            <a:off x="390524" y="1462384"/>
            <a:ext cx="1695452" cy="547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DA3DF9-C69F-4362-B974-98ADAB983ACB}"/>
              </a:ext>
            </a:extLst>
          </p:cNvPr>
          <p:cNvSpPr/>
          <p:nvPr/>
        </p:nvSpPr>
        <p:spPr>
          <a:xfrm>
            <a:off x="380999" y="2457450"/>
            <a:ext cx="1695452" cy="1957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F5AB66-9063-440B-909D-53A34999D3BD}"/>
              </a:ext>
            </a:extLst>
          </p:cNvPr>
          <p:cNvSpPr txBox="1"/>
          <p:nvPr/>
        </p:nvSpPr>
        <p:spPr>
          <a:xfrm>
            <a:off x="304800" y="453390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EF1DE1-5931-41E7-B4A1-F6F3E155E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219700"/>
            <a:ext cx="9829800" cy="15430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4B63B81-33FF-41F7-9164-09EA81808991}"/>
              </a:ext>
            </a:extLst>
          </p:cNvPr>
          <p:cNvSpPr/>
          <p:nvPr/>
        </p:nvSpPr>
        <p:spPr>
          <a:xfrm>
            <a:off x="7591424" y="5286375"/>
            <a:ext cx="923926" cy="404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230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F7DEB15-1446-4578-9A41-6F9F98AB249C}"/>
              </a:ext>
            </a:extLst>
          </p:cNvPr>
          <p:cNvSpPr txBox="1"/>
          <p:nvPr/>
        </p:nvSpPr>
        <p:spPr>
          <a:xfrm>
            <a:off x="533400" y="2820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凯石基金管理有限公司</a:t>
            </a:r>
            <a:endParaRPr lang="en-US" altLang="zh-CN" dirty="0"/>
          </a:p>
          <a:p>
            <a:r>
              <a:rPr lang="en-US" altLang="zh-CN" dirty="0"/>
              <a:t>https://www.vstonefund.com/products/index.html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FA8D7A-3ED7-4F95-AC32-F5454632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023640"/>
            <a:ext cx="10372725" cy="3314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2BF131-4E28-4973-A353-BFD22923B233}"/>
              </a:ext>
            </a:extLst>
          </p:cNvPr>
          <p:cNvSpPr/>
          <p:nvPr/>
        </p:nvSpPr>
        <p:spPr>
          <a:xfrm>
            <a:off x="533399" y="1971675"/>
            <a:ext cx="1800225" cy="2366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3532D4-0517-466A-B337-740578C99933}"/>
              </a:ext>
            </a:extLst>
          </p:cNvPr>
          <p:cNvSpPr/>
          <p:nvPr/>
        </p:nvSpPr>
        <p:spPr>
          <a:xfrm flipV="1">
            <a:off x="400051" y="953868"/>
            <a:ext cx="18002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95639D-EB0A-4585-A1C7-6A998FA3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4862216"/>
            <a:ext cx="8943975" cy="1295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B68981-F01B-4398-B2A8-82C2E1E2605A}"/>
              </a:ext>
            </a:extLst>
          </p:cNvPr>
          <p:cNvSpPr txBox="1"/>
          <p:nvPr/>
        </p:nvSpPr>
        <p:spPr>
          <a:xfrm>
            <a:off x="442912" y="4433590"/>
            <a:ext cx="247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9F7D47-5C7D-4B79-981E-4514604260A0}"/>
              </a:ext>
            </a:extLst>
          </p:cNvPr>
          <p:cNvSpPr/>
          <p:nvPr/>
        </p:nvSpPr>
        <p:spPr>
          <a:xfrm flipV="1">
            <a:off x="4014787" y="5001993"/>
            <a:ext cx="919164" cy="436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DE53F6-3D7F-4B88-8D96-A60E7FA22E35}"/>
              </a:ext>
            </a:extLst>
          </p:cNvPr>
          <p:cNvSpPr/>
          <p:nvPr/>
        </p:nvSpPr>
        <p:spPr>
          <a:xfrm flipV="1">
            <a:off x="6338887" y="5001993"/>
            <a:ext cx="919164" cy="436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473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FF82BB-09B7-45DE-926A-3959ED35CD1E}"/>
              </a:ext>
            </a:extLst>
          </p:cNvPr>
          <p:cNvSpPr txBox="1"/>
          <p:nvPr/>
        </p:nvSpPr>
        <p:spPr>
          <a:xfrm>
            <a:off x="209550" y="348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国融基金管理有限公司</a:t>
            </a:r>
            <a:endParaRPr lang="en-US" altLang="zh-CN" dirty="0"/>
          </a:p>
          <a:p>
            <a:r>
              <a:rPr lang="en-US" altLang="zh-CN" dirty="0"/>
              <a:t>http://www.gowinamc.com/product/index.html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BEAD7E-7391-440D-8169-E4BBBC23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209675"/>
            <a:ext cx="10563225" cy="3314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4A8E03-063B-4E52-A73D-EF568D83D3DB}"/>
              </a:ext>
            </a:extLst>
          </p:cNvPr>
          <p:cNvSpPr/>
          <p:nvPr/>
        </p:nvSpPr>
        <p:spPr>
          <a:xfrm flipV="1">
            <a:off x="400051" y="1209675"/>
            <a:ext cx="153352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D00F44-37CE-4576-B0ED-07658ED76A7C}"/>
              </a:ext>
            </a:extLst>
          </p:cNvPr>
          <p:cNvSpPr/>
          <p:nvPr/>
        </p:nvSpPr>
        <p:spPr>
          <a:xfrm>
            <a:off x="266700" y="2245667"/>
            <a:ext cx="1800225" cy="2366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5A7A08-2932-4EEC-9742-EE38DED28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103167"/>
            <a:ext cx="10591800" cy="20764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822B344-4342-4743-B0D0-04FBE1177970}"/>
              </a:ext>
            </a:extLst>
          </p:cNvPr>
          <p:cNvSpPr/>
          <p:nvPr/>
        </p:nvSpPr>
        <p:spPr>
          <a:xfrm>
            <a:off x="8591550" y="5103168"/>
            <a:ext cx="885825" cy="468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92D79F-0A80-4615-B377-E398160174BF}"/>
              </a:ext>
            </a:extLst>
          </p:cNvPr>
          <p:cNvSpPr/>
          <p:nvPr/>
        </p:nvSpPr>
        <p:spPr>
          <a:xfrm>
            <a:off x="6305550" y="5103166"/>
            <a:ext cx="762000" cy="468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0F1316-1A8A-46EF-B3C3-DAEEE561174F}"/>
              </a:ext>
            </a:extLst>
          </p:cNvPr>
          <p:cNvSpPr txBox="1"/>
          <p:nvPr/>
        </p:nvSpPr>
        <p:spPr>
          <a:xfrm>
            <a:off x="295275" y="473898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3936630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A9737C-D573-4FBE-B9CD-220F56639AD0}"/>
              </a:ext>
            </a:extLst>
          </p:cNvPr>
          <p:cNvSpPr txBox="1"/>
          <p:nvPr/>
        </p:nvSpPr>
        <p:spPr>
          <a:xfrm>
            <a:off x="95250" y="1487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东方阿尔法基金管理有限公司</a:t>
            </a:r>
            <a:endParaRPr lang="en-US" altLang="zh-CN" dirty="0"/>
          </a:p>
          <a:p>
            <a:r>
              <a:rPr lang="en-US" altLang="zh-CN" dirty="0"/>
              <a:t>https://www.dfa66.com/dfaets/product/index.html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0F1B85-D69F-4725-A454-3B4F3F1C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8" y="862012"/>
            <a:ext cx="8148638" cy="35895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E415E4-6C6D-43AB-8B37-4BDC7D17F044}"/>
              </a:ext>
            </a:extLst>
          </p:cNvPr>
          <p:cNvSpPr/>
          <p:nvPr/>
        </p:nvSpPr>
        <p:spPr>
          <a:xfrm flipV="1">
            <a:off x="490538" y="795040"/>
            <a:ext cx="1243012" cy="462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3B60A4-EE5C-45B9-9501-A8151A9D6A0F}"/>
              </a:ext>
            </a:extLst>
          </p:cNvPr>
          <p:cNvSpPr/>
          <p:nvPr/>
        </p:nvSpPr>
        <p:spPr>
          <a:xfrm>
            <a:off x="266700" y="1581150"/>
            <a:ext cx="1800225" cy="3002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3203E3-D52A-4358-860A-AFD96EFF7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107710"/>
            <a:ext cx="9063038" cy="192439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E2EB830-09B8-4795-8F8C-266C527647B5}"/>
              </a:ext>
            </a:extLst>
          </p:cNvPr>
          <p:cNvSpPr/>
          <p:nvPr/>
        </p:nvSpPr>
        <p:spPr>
          <a:xfrm flipV="1">
            <a:off x="4176713" y="5105082"/>
            <a:ext cx="966787" cy="390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65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6E8E22-DD68-4F43-AE66-F23EE4EEBB86}"/>
              </a:ext>
            </a:extLst>
          </p:cNvPr>
          <p:cNvSpPr txBox="1"/>
          <p:nvPr/>
        </p:nvSpPr>
        <p:spPr>
          <a:xfrm>
            <a:off x="114300" y="253484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恒越基金管理有限公司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http://www.hengyuefund.com/products/index.html</a:t>
            </a:r>
            <a:r>
              <a:rPr lang="en-US" altLang="zh-CN" dirty="0"/>
              <a:t>,</a:t>
            </a:r>
            <a:r>
              <a:rPr lang="zh-CN" altLang="en-US" dirty="0"/>
              <a:t>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54E6B1-C3B1-46F5-923D-5CCE1E4C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90613"/>
            <a:ext cx="5772150" cy="26021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419E3A-20C0-4730-9761-A057D78A955A}"/>
              </a:ext>
            </a:extLst>
          </p:cNvPr>
          <p:cNvSpPr/>
          <p:nvPr/>
        </p:nvSpPr>
        <p:spPr>
          <a:xfrm>
            <a:off x="219076" y="1666875"/>
            <a:ext cx="1085850" cy="2111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4C424-CE54-42C1-9E97-90F29B73CE89}"/>
              </a:ext>
            </a:extLst>
          </p:cNvPr>
          <p:cNvSpPr/>
          <p:nvPr/>
        </p:nvSpPr>
        <p:spPr>
          <a:xfrm flipV="1">
            <a:off x="371476" y="1090614"/>
            <a:ext cx="933450" cy="385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9D1D90-63D6-4E0D-A8EB-140FAE04F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6" y="4691062"/>
            <a:ext cx="9544050" cy="14573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63FA3D6-8DD0-4735-B968-1158A8817909}"/>
              </a:ext>
            </a:extLst>
          </p:cNvPr>
          <p:cNvSpPr txBox="1"/>
          <p:nvPr/>
        </p:nvSpPr>
        <p:spPr>
          <a:xfrm>
            <a:off x="114300" y="4048125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325687-2C13-4E05-AC19-D81CF1A1F80C}"/>
              </a:ext>
            </a:extLst>
          </p:cNvPr>
          <p:cNvSpPr/>
          <p:nvPr/>
        </p:nvSpPr>
        <p:spPr>
          <a:xfrm flipV="1">
            <a:off x="4429125" y="4891089"/>
            <a:ext cx="933450" cy="385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2AA1DE3-63DF-4A7F-9FE5-0A2C6B6EE09B}"/>
              </a:ext>
            </a:extLst>
          </p:cNvPr>
          <p:cNvSpPr/>
          <p:nvPr/>
        </p:nvSpPr>
        <p:spPr>
          <a:xfrm flipV="1">
            <a:off x="6829427" y="4891089"/>
            <a:ext cx="933450" cy="385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2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2DC9E60-A8FE-4F5D-A41E-19DAFFB4539A}"/>
              </a:ext>
            </a:extLst>
          </p:cNvPr>
          <p:cNvSpPr txBox="1"/>
          <p:nvPr/>
        </p:nvSpPr>
        <p:spPr>
          <a:xfrm>
            <a:off x="171450" y="282059"/>
            <a:ext cx="979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弘毅远方基金管理有限公司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http://www.honyfunds.com/public/index.html</a:t>
            </a:r>
            <a:r>
              <a:rPr lang="zh-CN" altLang="en-US" dirty="0"/>
              <a:t>，公募基金下所有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04FDB-2D59-42EB-956E-A87364E0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019175"/>
            <a:ext cx="7423189" cy="2257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8C0729-5942-4B8C-92AE-7DD000612561}"/>
              </a:ext>
            </a:extLst>
          </p:cNvPr>
          <p:cNvSpPr/>
          <p:nvPr/>
        </p:nvSpPr>
        <p:spPr>
          <a:xfrm>
            <a:off x="5619751" y="1895475"/>
            <a:ext cx="1085850" cy="1381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50DEA9-D573-4138-BCAE-768B76D2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4024312"/>
            <a:ext cx="9753600" cy="22574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1CBE73-A374-4CAD-96E8-A0DDCDD16373}"/>
              </a:ext>
            </a:extLst>
          </p:cNvPr>
          <p:cNvSpPr txBox="1"/>
          <p:nvPr/>
        </p:nvSpPr>
        <p:spPr>
          <a:xfrm>
            <a:off x="257175" y="3429000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55CD7B-6365-4ECC-8DE4-729C77D5F4EB}"/>
              </a:ext>
            </a:extLst>
          </p:cNvPr>
          <p:cNvSpPr/>
          <p:nvPr/>
        </p:nvSpPr>
        <p:spPr>
          <a:xfrm flipV="1">
            <a:off x="6381750" y="4152900"/>
            <a:ext cx="933450" cy="385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7E2331-A330-4E19-811A-E47CF5EA9F8A}"/>
              </a:ext>
            </a:extLst>
          </p:cNvPr>
          <p:cNvSpPr/>
          <p:nvPr/>
        </p:nvSpPr>
        <p:spPr>
          <a:xfrm flipV="1">
            <a:off x="7477125" y="4152900"/>
            <a:ext cx="933450" cy="385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820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552379-CC01-43F0-B963-6D74F51CE742}"/>
              </a:ext>
            </a:extLst>
          </p:cNvPr>
          <p:cNvSpPr txBox="1"/>
          <p:nvPr/>
        </p:nvSpPr>
        <p:spPr>
          <a:xfrm>
            <a:off x="200025" y="301109"/>
            <a:ext cx="6648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合煦智远基金管理有限公司</a:t>
            </a:r>
            <a:endParaRPr lang="en-US" altLang="zh-CN" dirty="0"/>
          </a:p>
          <a:p>
            <a:r>
              <a:rPr lang="en-US" altLang="zh-CN" dirty="0"/>
              <a:t>https://www.uvasset.com/fund-products/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6B859-843D-4E9C-882C-74F89022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47441"/>
            <a:ext cx="6816512" cy="20624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FE62926-8033-4C00-94FE-A94C3E94985D}"/>
              </a:ext>
            </a:extLst>
          </p:cNvPr>
          <p:cNvSpPr/>
          <p:nvPr/>
        </p:nvSpPr>
        <p:spPr>
          <a:xfrm>
            <a:off x="342900" y="1224439"/>
            <a:ext cx="1085850" cy="178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4BF181-628D-435E-983E-1AC067D8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14261"/>
            <a:ext cx="10210800" cy="2019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9E3528-8F28-4464-9FA4-43D8F292FCB1}"/>
              </a:ext>
            </a:extLst>
          </p:cNvPr>
          <p:cNvSpPr txBox="1"/>
          <p:nvPr/>
        </p:nvSpPr>
        <p:spPr>
          <a:xfrm>
            <a:off x="200025" y="3152597"/>
            <a:ext cx="441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D7AFE7F-4948-4C28-82B8-2C3C0B0BA275}"/>
              </a:ext>
            </a:extLst>
          </p:cNvPr>
          <p:cNvSpPr/>
          <p:nvPr/>
        </p:nvSpPr>
        <p:spPr>
          <a:xfrm>
            <a:off x="4152900" y="3614261"/>
            <a:ext cx="1085850" cy="51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7A005F-300F-4FC1-9C05-429B92D785EE}"/>
              </a:ext>
            </a:extLst>
          </p:cNvPr>
          <p:cNvSpPr/>
          <p:nvPr/>
        </p:nvSpPr>
        <p:spPr>
          <a:xfrm>
            <a:off x="6657975" y="3614261"/>
            <a:ext cx="1085850" cy="51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847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1438C0-DCFB-4F9E-884A-8AC481060A17}"/>
              </a:ext>
            </a:extLst>
          </p:cNvPr>
          <p:cNvSpPr txBox="1"/>
          <p:nvPr/>
        </p:nvSpPr>
        <p:spPr>
          <a:xfrm>
            <a:off x="133349" y="234434"/>
            <a:ext cx="8601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博道基金管理有限公司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http://www.bdfund.cn/products/index.html</a:t>
            </a:r>
            <a:r>
              <a:rPr lang="zh-CN" altLang="en-US" dirty="0"/>
              <a:t>，类别都选择全部，然后下面的所有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92E9F1-3509-48B9-88C9-36690E28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128712"/>
            <a:ext cx="3609975" cy="21610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9E69D3-0DD4-4ED0-8AA7-EF4461393182}"/>
              </a:ext>
            </a:extLst>
          </p:cNvPr>
          <p:cNvSpPr/>
          <p:nvPr/>
        </p:nvSpPr>
        <p:spPr>
          <a:xfrm>
            <a:off x="938212" y="1643538"/>
            <a:ext cx="881063" cy="16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BC28EB-414C-427C-9570-4EDBADB1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187" y="1128712"/>
            <a:ext cx="6610350" cy="19006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F260D73-E882-43F1-BFA9-3E51A04C4E3D}"/>
              </a:ext>
            </a:extLst>
          </p:cNvPr>
          <p:cNvSpPr/>
          <p:nvPr/>
        </p:nvSpPr>
        <p:spPr>
          <a:xfrm>
            <a:off x="4729162" y="1687891"/>
            <a:ext cx="881063" cy="16461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350E83-F33A-4C18-9314-68045B56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3971925"/>
            <a:ext cx="11372850" cy="18478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6440C2-4127-42E5-8F52-BC93C41BB4D9}"/>
              </a:ext>
            </a:extLst>
          </p:cNvPr>
          <p:cNvSpPr txBox="1"/>
          <p:nvPr/>
        </p:nvSpPr>
        <p:spPr>
          <a:xfrm>
            <a:off x="323850" y="342900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5ACEB8-127B-402F-8EAD-1426CA66C41A}"/>
              </a:ext>
            </a:extLst>
          </p:cNvPr>
          <p:cNvSpPr/>
          <p:nvPr/>
        </p:nvSpPr>
        <p:spPr>
          <a:xfrm>
            <a:off x="9148762" y="4095749"/>
            <a:ext cx="881063" cy="400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217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058F0B-9476-4C52-90AA-6ABE7F748115}"/>
              </a:ext>
            </a:extLst>
          </p:cNvPr>
          <p:cNvSpPr txBox="1"/>
          <p:nvPr/>
        </p:nvSpPr>
        <p:spPr>
          <a:xfrm>
            <a:off x="142875" y="329684"/>
            <a:ext cx="944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蜂巢基金管理有限公司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http://www.hexaamc.com/front/product_100340.jhtml</a:t>
            </a:r>
            <a:r>
              <a:rPr lang="zh-CN" altLang="en-US" dirty="0"/>
              <a:t>，需要混合型和债券型下的所有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05264B-DA43-42BF-ABC8-7CF9465C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1219200"/>
            <a:ext cx="11325225" cy="2476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EBCFE1-E2FC-4E55-A98C-92F3C3AE64B7}"/>
              </a:ext>
            </a:extLst>
          </p:cNvPr>
          <p:cNvSpPr/>
          <p:nvPr/>
        </p:nvSpPr>
        <p:spPr>
          <a:xfrm>
            <a:off x="985837" y="2049510"/>
            <a:ext cx="881063" cy="1255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D04439-B98F-49A5-8970-EE5D4EB2D74E}"/>
              </a:ext>
            </a:extLst>
          </p:cNvPr>
          <p:cNvSpPr/>
          <p:nvPr/>
        </p:nvSpPr>
        <p:spPr>
          <a:xfrm>
            <a:off x="192881" y="1104823"/>
            <a:ext cx="2169319" cy="554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DEDDA7-4AB1-4532-A69F-3751AA11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" y="4133848"/>
            <a:ext cx="10629900" cy="1943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E5341FB-AFD1-4096-9720-9029090C901D}"/>
              </a:ext>
            </a:extLst>
          </p:cNvPr>
          <p:cNvSpPr txBox="1"/>
          <p:nvPr/>
        </p:nvSpPr>
        <p:spPr>
          <a:xfrm>
            <a:off x="142875" y="3695699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里面后面</a:t>
            </a:r>
            <a:r>
              <a:rPr lang="en-US" altLang="zh-CN" dirty="0"/>
              <a:t>6</a:t>
            </a:r>
            <a:r>
              <a:rPr lang="zh-CN" altLang="en-US" dirty="0"/>
              <a:t>位是基金代码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B325FE-6FE1-492D-8DF4-9F4CA98E91CF}"/>
              </a:ext>
            </a:extLst>
          </p:cNvPr>
          <p:cNvSpPr/>
          <p:nvPr/>
        </p:nvSpPr>
        <p:spPr>
          <a:xfrm>
            <a:off x="5512593" y="4097892"/>
            <a:ext cx="881063" cy="40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E4F80B-EE14-411D-91CB-7C28EDD65C8F}"/>
              </a:ext>
            </a:extLst>
          </p:cNvPr>
          <p:cNvSpPr/>
          <p:nvPr/>
        </p:nvSpPr>
        <p:spPr>
          <a:xfrm>
            <a:off x="6579393" y="4097892"/>
            <a:ext cx="881063" cy="40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518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F51962-0321-4EE4-99D9-7BF74600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924699"/>
            <a:ext cx="8829675" cy="3409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E477B4-B0C7-4166-8CE2-FA87022B73EA}"/>
              </a:ext>
            </a:extLst>
          </p:cNvPr>
          <p:cNvSpPr txBox="1"/>
          <p:nvPr/>
        </p:nvSpPr>
        <p:spPr>
          <a:xfrm>
            <a:off x="333375" y="2783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湘财基金管理有限公司</a:t>
            </a:r>
            <a:endParaRPr lang="en-US" altLang="zh-CN" dirty="0"/>
          </a:p>
          <a:p>
            <a:r>
              <a:rPr lang="zh-CN" altLang="en-US" dirty="0"/>
              <a:t>https://www.xc-fund.com/index.html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945295-9F32-4AD4-96BA-AF87EE180D00}"/>
              </a:ext>
            </a:extLst>
          </p:cNvPr>
          <p:cNvSpPr/>
          <p:nvPr/>
        </p:nvSpPr>
        <p:spPr>
          <a:xfrm>
            <a:off x="742950" y="1828801"/>
            <a:ext cx="1590675" cy="2352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FC41DE-00B8-4451-ADC7-2F2E80325DC8}"/>
              </a:ext>
            </a:extLst>
          </p:cNvPr>
          <p:cNvSpPr/>
          <p:nvPr/>
        </p:nvSpPr>
        <p:spPr>
          <a:xfrm flipV="1">
            <a:off x="1066800" y="924698"/>
            <a:ext cx="8096250" cy="485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C23699-A66C-4F48-8310-2B43394D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980980"/>
            <a:ext cx="9763125" cy="1562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5D97797-AA81-4DF4-B215-05B45BB895D9}"/>
              </a:ext>
            </a:extLst>
          </p:cNvPr>
          <p:cNvSpPr txBox="1"/>
          <p:nvPr/>
        </p:nvSpPr>
        <p:spPr>
          <a:xfrm>
            <a:off x="485775" y="44672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823D13C-311F-4E70-8FE2-AE2D48AFC28C}"/>
              </a:ext>
            </a:extLst>
          </p:cNvPr>
          <p:cNvSpPr/>
          <p:nvPr/>
        </p:nvSpPr>
        <p:spPr>
          <a:xfrm>
            <a:off x="7379493" y="4980980"/>
            <a:ext cx="881063" cy="40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2092E9-77BE-490D-8ECE-C775A8615E18}"/>
              </a:ext>
            </a:extLst>
          </p:cNvPr>
          <p:cNvSpPr/>
          <p:nvPr/>
        </p:nvSpPr>
        <p:spPr>
          <a:xfrm>
            <a:off x="4233862" y="4980979"/>
            <a:ext cx="881063" cy="40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5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9553952-64D9-4787-8C2F-1F0F080C95C8}"/>
              </a:ext>
            </a:extLst>
          </p:cNvPr>
          <p:cNvSpPr txBox="1"/>
          <p:nvPr/>
        </p:nvSpPr>
        <p:spPr>
          <a:xfrm>
            <a:off x="409575" y="2630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泰信基金管理有限公司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https://www.ftfund.com/column.do?mode=searchtopic&amp;&amp;channelid=2&amp;&amp;categoryid=113</a:t>
            </a:r>
            <a:r>
              <a:rPr lang="zh-CN" altLang="en-US" dirty="0"/>
              <a:t>，左边栏目里的所有基金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3D437-2166-4E08-A131-F686149E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309687"/>
            <a:ext cx="8505825" cy="33432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000CC2-6A34-47ED-B4CB-DB4275B6E606}"/>
              </a:ext>
            </a:extLst>
          </p:cNvPr>
          <p:cNvSpPr/>
          <p:nvPr/>
        </p:nvSpPr>
        <p:spPr>
          <a:xfrm>
            <a:off x="533400" y="1385887"/>
            <a:ext cx="1619250" cy="3390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18B852-030F-4132-A7E3-B9DEBCC17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376862"/>
            <a:ext cx="1771650" cy="2009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5CCD16-BA62-43F7-A373-B38EDF5CB55E}"/>
              </a:ext>
            </a:extLst>
          </p:cNvPr>
          <p:cNvSpPr txBox="1"/>
          <p:nvPr/>
        </p:nvSpPr>
        <p:spPr>
          <a:xfrm>
            <a:off x="533400" y="4943475"/>
            <a:ext cx="51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基金代码在基金概览里面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66CA11-18A9-4A4C-929E-59DEDFFA555A}"/>
              </a:ext>
            </a:extLst>
          </p:cNvPr>
          <p:cNvSpPr/>
          <p:nvPr/>
        </p:nvSpPr>
        <p:spPr>
          <a:xfrm>
            <a:off x="885825" y="6586537"/>
            <a:ext cx="533400" cy="271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224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7EEDAE-D022-44CB-BCCF-A6330EC80C88}"/>
              </a:ext>
            </a:extLst>
          </p:cNvPr>
          <p:cNvSpPr txBox="1"/>
          <p:nvPr/>
        </p:nvSpPr>
        <p:spPr>
          <a:xfrm>
            <a:off x="133349" y="4916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>
                <a:hlinkClick r:id="rId2"/>
              </a:rPr>
              <a:t>http://www.foresightfund.com/funds/index.html</a:t>
            </a:r>
            <a:endParaRPr lang="en-US" altLang="zh-CN" dirty="0"/>
          </a:p>
          <a:p>
            <a:r>
              <a:rPr lang="zh-CN" altLang="en-US" dirty="0"/>
              <a:t>混合型下的所有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441093-1264-42CE-A65B-7E40E773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" y="1409700"/>
            <a:ext cx="11553825" cy="3295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B9B9A9-9CA1-4AB5-8D73-2EA7FA28E9A5}"/>
              </a:ext>
            </a:extLst>
          </p:cNvPr>
          <p:cNvSpPr txBox="1"/>
          <p:nvPr/>
        </p:nvSpPr>
        <p:spPr>
          <a:xfrm>
            <a:off x="133349" y="491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睿远基金管理有限公司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A3582-F84F-470D-A259-5880BE644171}"/>
              </a:ext>
            </a:extLst>
          </p:cNvPr>
          <p:cNvSpPr/>
          <p:nvPr/>
        </p:nvSpPr>
        <p:spPr>
          <a:xfrm>
            <a:off x="504826" y="2624436"/>
            <a:ext cx="1971674" cy="1880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965E92-99C7-4CD0-A498-3FE0E58B5C69}"/>
              </a:ext>
            </a:extLst>
          </p:cNvPr>
          <p:cNvSpPr/>
          <p:nvPr/>
        </p:nvSpPr>
        <p:spPr>
          <a:xfrm>
            <a:off x="5910260" y="1409700"/>
            <a:ext cx="5862639" cy="93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C68E96-6F70-4E19-BB67-302C359B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5103257"/>
            <a:ext cx="10629900" cy="19907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E5F772-B1A0-43E9-ADEF-1667A6200CFC}"/>
              </a:ext>
            </a:extLst>
          </p:cNvPr>
          <p:cNvSpPr txBox="1"/>
          <p:nvPr/>
        </p:nvSpPr>
        <p:spPr>
          <a:xfrm>
            <a:off x="266700" y="4619625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E32527-D743-4409-A970-8E231849E6E6}"/>
              </a:ext>
            </a:extLst>
          </p:cNvPr>
          <p:cNvSpPr/>
          <p:nvPr/>
        </p:nvSpPr>
        <p:spPr>
          <a:xfrm>
            <a:off x="6367462" y="5148262"/>
            <a:ext cx="1195388" cy="475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474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7A02F-75F3-4AD6-81DC-AD9F3C62B95F}"/>
              </a:ext>
            </a:extLst>
          </p:cNvPr>
          <p:cNvSpPr txBox="1"/>
          <p:nvPr/>
        </p:nvSpPr>
        <p:spPr>
          <a:xfrm>
            <a:off x="133350" y="1487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朱雀基金管理有限公司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http://www.rosefinchfund.com/</a:t>
            </a:r>
            <a:endParaRPr lang="en-US" altLang="zh-CN" dirty="0"/>
          </a:p>
          <a:p>
            <a:r>
              <a:rPr lang="zh-CN" altLang="en-US" dirty="0"/>
              <a:t>选择全部基金下的所有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510B8-C9AA-445A-9AB8-279331F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104900"/>
            <a:ext cx="10239375" cy="2895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39ACD-E7F2-45AC-9331-ECCECE9E776D}"/>
              </a:ext>
            </a:extLst>
          </p:cNvPr>
          <p:cNvSpPr/>
          <p:nvPr/>
        </p:nvSpPr>
        <p:spPr>
          <a:xfrm>
            <a:off x="133350" y="1072039"/>
            <a:ext cx="1962150" cy="499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7476F8-94AE-4BC6-ABFD-E75CC751B852}"/>
              </a:ext>
            </a:extLst>
          </p:cNvPr>
          <p:cNvSpPr/>
          <p:nvPr/>
        </p:nvSpPr>
        <p:spPr>
          <a:xfrm>
            <a:off x="366712" y="2048887"/>
            <a:ext cx="1195388" cy="2246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4581C3-57AE-4593-A542-0493EFBC5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4914900"/>
            <a:ext cx="10248900" cy="1943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8DEDA5-57FE-4B52-B1A8-9A670429B5EB}"/>
              </a:ext>
            </a:extLst>
          </p:cNvPr>
          <p:cNvSpPr/>
          <p:nvPr/>
        </p:nvSpPr>
        <p:spPr>
          <a:xfrm>
            <a:off x="6529387" y="5230237"/>
            <a:ext cx="1195388" cy="522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046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4C49CB3-B729-44B2-BC10-C39EB770D04E}"/>
              </a:ext>
            </a:extLst>
          </p:cNvPr>
          <p:cNvSpPr txBox="1"/>
          <p:nvPr/>
        </p:nvSpPr>
        <p:spPr>
          <a:xfrm>
            <a:off x="323850" y="6059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淳厚基金管理有限公司</a:t>
            </a:r>
            <a:endParaRPr lang="en-US" altLang="zh-CN" dirty="0"/>
          </a:p>
          <a:p>
            <a:r>
              <a:rPr lang="en-US" altLang="zh-CN" dirty="0"/>
              <a:t>http://www.purekindfund.com/products/index.html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F283B3-12F4-44B9-8DFD-6F6DF311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57313"/>
            <a:ext cx="8258175" cy="26627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0EC3BA-7B0A-40A9-90EC-5A9008D944CE}"/>
              </a:ext>
            </a:extLst>
          </p:cNvPr>
          <p:cNvSpPr/>
          <p:nvPr/>
        </p:nvSpPr>
        <p:spPr>
          <a:xfrm>
            <a:off x="366712" y="2048887"/>
            <a:ext cx="890588" cy="2076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615AE7-EE75-46B4-AA79-797E9B771373}"/>
              </a:ext>
            </a:extLst>
          </p:cNvPr>
          <p:cNvSpPr/>
          <p:nvPr/>
        </p:nvSpPr>
        <p:spPr>
          <a:xfrm>
            <a:off x="323851" y="1252240"/>
            <a:ext cx="1285874" cy="57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F24E27-C100-488F-A3FA-82838CDB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4691062"/>
            <a:ext cx="9658350" cy="13239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4E6FCF9-C69C-482B-8C90-6E35BB227165}"/>
              </a:ext>
            </a:extLst>
          </p:cNvPr>
          <p:cNvSpPr/>
          <p:nvPr/>
        </p:nvSpPr>
        <p:spPr>
          <a:xfrm>
            <a:off x="3562349" y="4972050"/>
            <a:ext cx="890588" cy="40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B8F974-1088-40F8-8BFD-70FF862ACD6F}"/>
              </a:ext>
            </a:extLst>
          </p:cNvPr>
          <p:cNvSpPr txBox="1"/>
          <p:nvPr/>
        </p:nvSpPr>
        <p:spPr>
          <a:xfrm>
            <a:off x="366712" y="4391025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1482913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005A39-0EE0-44C0-A613-3CEB17B2F6D2}"/>
              </a:ext>
            </a:extLst>
          </p:cNvPr>
          <p:cNvSpPr txBox="1"/>
          <p:nvPr/>
        </p:nvSpPr>
        <p:spPr>
          <a:xfrm>
            <a:off x="323850" y="2725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同泰基金管理有限公司</a:t>
            </a:r>
            <a:endParaRPr lang="en-US" altLang="zh-CN" dirty="0"/>
          </a:p>
          <a:p>
            <a:r>
              <a:rPr lang="en-US" altLang="zh-CN" dirty="0"/>
              <a:t>http://www.tongtaiamc.com/front/index.jhtml</a:t>
            </a:r>
          </a:p>
          <a:p>
            <a:r>
              <a:rPr lang="zh-CN" altLang="en-US" dirty="0"/>
              <a:t>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07876-87A9-4C72-AE77-70C08F48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1233487"/>
            <a:ext cx="8744704" cy="23479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D0BFFB-53E7-4386-AF2A-6B7CA21468AC}"/>
              </a:ext>
            </a:extLst>
          </p:cNvPr>
          <p:cNvSpPr/>
          <p:nvPr/>
        </p:nvSpPr>
        <p:spPr>
          <a:xfrm>
            <a:off x="366712" y="2048888"/>
            <a:ext cx="890588" cy="1751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C9B387-DB2C-4399-B639-4BE828C8B8BD}"/>
              </a:ext>
            </a:extLst>
          </p:cNvPr>
          <p:cNvSpPr/>
          <p:nvPr/>
        </p:nvSpPr>
        <p:spPr>
          <a:xfrm>
            <a:off x="471487" y="1173094"/>
            <a:ext cx="890588" cy="408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AF1B30-3215-4F64-ADE3-F502B0B9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4480441"/>
            <a:ext cx="9696450" cy="21050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98FB43-6499-4EAC-A637-1C1655C05646}"/>
              </a:ext>
            </a:extLst>
          </p:cNvPr>
          <p:cNvSpPr txBox="1"/>
          <p:nvPr/>
        </p:nvSpPr>
        <p:spPr>
          <a:xfrm>
            <a:off x="323850" y="3971925"/>
            <a:ext cx="454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里面后六位数字是基金代码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E9EB55-0F20-471E-8A49-07AD5827E379}"/>
              </a:ext>
            </a:extLst>
          </p:cNvPr>
          <p:cNvSpPr/>
          <p:nvPr/>
        </p:nvSpPr>
        <p:spPr>
          <a:xfrm>
            <a:off x="7958137" y="4640194"/>
            <a:ext cx="890588" cy="408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564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284BD67-E2AF-4B59-A021-78CD116A9CF1}"/>
              </a:ext>
            </a:extLst>
          </p:cNvPr>
          <p:cNvSpPr txBox="1"/>
          <p:nvPr/>
        </p:nvSpPr>
        <p:spPr>
          <a:xfrm>
            <a:off x="0" y="3106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惠升基金管理有限责任公司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http://www.risingamc.com/products/index.html</a:t>
            </a:r>
            <a:endParaRPr lang="en-US" altLang="zh-CN" dirty="0"/>
          </a:p>
          <a:p>
            <a:r>
              <a:rPr lang="zh-CN" altLang="en-US" dirty="0"/>
              <a:t>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9F302C-D16D-47AA-B8D5-96C3FD7E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1233964"/>
            <a:ext cx="6681788" cy="28636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3A0948-1772-49CA-95E4-6913B70927AC}"/>
              </a:ext>
            </a:extLst>
          </p:cNvPr>
          <p:cNvSpPr/>
          <p:nvPr/>
        </p:nvSpPr>
        <p:spPr>
          <a:xfrm>
            <a:off x="100013" y="2001263"/>
            <a:ext cx="890588" cy="1989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230C77-2BC3-4F61-93AC-FD063C83DAA1}"/>
              </a:ext>
            </a:extLst>
          </p:cNvPr>
          <p:cNvSpPr/>
          <p:nvPr/>
        </p:nvSpPr>
        <p:spPr>
          <a:xfrm flipV="1">
            <a:off x="252413" y="1230333"/>
            <a:ext cx="890588" cy="274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09826E-3D2B-4DFE-B5F2-727CEC169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4487288"/>
            <a:ext cx="7696200" cy="2438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A8E4F-77FC-4971-834A-095079349BFD}"/>
              </a:ext>
            </a:extLst>
          </p:cNvPr>
          <p:cNvSpPr txBox="1"/>
          <p:nvPr/>
        </p:nvSpPr>
        <p:spPr>
          <a:xfrm>
            <a:off x="100013" y="4097587"/>
            <a:ext cx="259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DD5BFB-7D07-4E12-B32D-4EA098802C19}"/>
              </a:ext>
            </a:extLst>
          </p:cNvPr>
          <p:cNvSpPr/>
          <p:nvPr/>
        </p:nvSpPr>
        <p:spPr>
          <a:xfrm flipV="1">
            <a:off x="3738563" y="5569179"/>
            <a:ext cx="890588" cy="274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389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CA735D6-73D1-4877-BB8D-19F98E697A49}"/>
              </a:ext>
            </a:extLst>
          </p:cNvPr>
          <p:cNvSpPr txBox="1"/>
          <p:nvPr/>
        </p:nvSpPr>
        <p:spPr>
          <a:xfrm>
            <a:off x="104775" y="725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西藏东财基金管理有限公司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http://www.dongcaijijin.com/</a:t>
            </a:r>
            <a:r>
              <a:rPr lang="zh-CN" altLang="en-US" dirty="0"/>
              <a:t>，全部基金下所有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BE153A-B900-421E-843E-575F0A39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904875"/>
            <a:ext cx="6838950" cy="22751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C40F1E-C3A7-4B85-A0FA-ABCD2D6B79C0}"/>
              </a:ext>
            </a:extLst>
          </p:cNvPr>
          <p:cNvSpPr/>
          <p:nvPr/>
        </p:nvSpPr>
        <p:spPr>
          <a:xfrm>
            <a:off x="104775" y="1582163"/>
            <a:ext cx="685800" cy="1597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9218B6-FF5E-451F-A1D9-5FF032D4653D}"/>
              </a:ext>
            </a:extLst>
          </p:cNvPr>
          <p:cNvSpPr/>
          <p:nvPr/>
        </p:nvSpPr>
        <p:spPr>
          <a:xfrm flipV="1">
            <a:off x="180975" y="904876"/>
            <a:ext cx="533400" cy="27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27825-16E1-4826-9D9D-6BE2ECCAF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3857272"/>
            <a:ext cx="8791575" cy="22383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38DDD0-472E-40C8-A2F6-CF45A88AA07A}"/>
              </a:ext>
            </a:extLst>
          </p:cNvPr>
          <p:cNvSpPr txBox="1"/>
          <p:nvPr/>
        </p:nvSpPr>
        <p:spPr>
          <a:xfrm>
            <a:off x="180975" y="3366019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02AD00-A58A-472E-A161-17FDAD1E22A9}"/>
              </a:ext>
            </a:extLst>
          </p:cNvPr>
          <p:cNvSpPr/>
          <p:nvPr/>
        </p:nvSpPr>
        <p:spPr>
          <a:xfrm flipV="1">
            <a:off x="3600450" y="4274527"/>
            <a:ext cx="590550" cy="27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712EFD-249F-4305-9872-18C4932CEDFE}"/>
              </a:ext>
            </a:extLst>
          </p:cNvPr>
          <p:cNvSpPr/>
          <p:nvPr/>
        </p:nvSpPr>
        <p:spPr>
          <a:xfrm flipV="1">
            <a:off x="4762500" y="4274527"/>
            <a:ext cx="590550" cy="27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22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96287F3-7A84-4A4F-9085-84A0DBAEA0D7}"/>
              </a:ext>
            </a:extLst>
          </p:cNvPr>
          <p:cNvSpPr txBox="1"/>
          <p:nvPr/>
        </p:nvSpPr>
        <p:spPr>
          <a:xfrm>
            <a:off x="142874" y="310634"/>
            <a:ext cx="9001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博远基金管理有限公司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http://www.boyuanfunds.com/products/index.html</a:t>
            </a:r>
            <a:r>
              <a:rPr lang="zh-CN" altLang="en-US" dirty="0"/>
              <a:t>，所有类型下所有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163C9F-A9DB-455C-8353-EA2020A0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152525"/>
            <a:ext cx="6591300" cy="24065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CB2C7D-61A8-4D84-988F-E22BDB6CC61D}"/>
              </a:ext>
            </a:extLst>
          </p:cNvPr>
          <p:cNvSpPr/>
          <p:nvPr/>
        </p:nvSpPr>
        <p:spPr>
          <a:xfrm>
            <a:off x="352424" y="2156800"/>
            <a:ext cx="981075" cy="1597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5EA6EE-5A62-4173-8345-88D923378B7B}"/>
              </a:ext>
            </a:extLst>
          </p:cNvPr>
          <p:cNvSpPr/>
          <p:nvPr/>
        </p:nvSpPr>
        <p:spPr>
          <a:xfrm>
            <a:off x="609599" y="1357890"/>
            <a:ext cx="3400426" cy="347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86AF04-E296-4495-9A8A-F8127AB63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4350782"/>
            <a:ext cx="10210800" cy="15430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28D55F-B70F-4CBA-81DD-C2C5B6303010}"/>
              </a:ext>
            </a:extLst>
          </p:cNvPr>
          <p:cNvSpPr txBox="1"/>
          <p:nvPr/>
        </p:nvSpPr>
        <p:spPr>
          <a:xfrm>
            <a:off x="352424" y="3924300"/>
            <a:ext cx="474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1EC06B-9294-4CF6-AAC8-02ADF5531ED8}"/>
              </a:ext>
            </a:extLst>
          </p:cNvPr>
          <p:cNvSpPr/>
          <p:nvPr/>
        </p:nvSpPr>
        <p:spPr>
          <a:xfrm>
            <a:off x="6410324" y="4615440"/>
            <a:ext cx="838201" cy="328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09C3F9-EC70-4385-BCAA-6934C079E757}"/>
              </a:ext>
            </a:extLst>
          </p:cNvPr>
          <p:cNvSpPr/>
          <p:nvPr/>
        </p:nvSpPr>
        <p:spPr>
          <a:xfrm>
            <a:off x="8801099" y="4615439"/>
            <a:ext cx="838201" cy="328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497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2DFBF7-A670-40A9-AA6F-9948A8F30EE8}"/>
              </a:ext>
            </a:extLst>
          </p:cNvPr>
          <p:cNvSpPr txBox="1"/>
          <p:nvPr/>
        </p:nvSpPr>
        <p:spPr>
          <a:xfrm>
            <a:off x="133350" y="1201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华融基金管理有限公司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http://www.hr-fund.com.cn/fund/</a:t>
            </a:r>
            <a:r>
              <a:rPr lang="zh-CN" altLang="en-US" dirty="0"/>
              <a:t>，需要全部类型下的所有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2D47A1-8A83-4C3B-84E1-48D9F1F6F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1" y="814090"/>
            <a:ext cx="6878162" cy="20529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206B5D-7D7C-4C5C-8593-62039861AB64}"/>
              </a:ext>
            </a:extLst>
          </p:cNvPr>
          <p:cNvSpPr/>
          <p:nvPr/>
        </p:nvSpPr>
        <p:spPr>
          <a:xfrm>
            <a:off x="209550" y="1718651"/>
            <a:ext cx="752476" cy="11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781986-2FE2-49AB-965D-E4AD32F73418}"/>
              </a:ext>
            </a:extLst>
          </p:cNvPr>
          <p:cNvSpPr/>
          <p:nvPr/>
        </p:nvSpPr>
        <p:spPr>
          <a:xfrm>
            <a:off x="2552700" y="766464"/>
            <a:ext cx="2305050" cy="395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6B0D35-BE32-473F-929D-D61C86EF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9212"/>
            <a:ext cx="9939456" cy="1971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311ACA-36F7-413E-8E86-9848BDB4D0FC}"/>
              </a:ext>
            </a:extLst>
          </p:cNvPr>
          <p:cNvSpPr txBox="1"/>
          <p:nvPr/>
        </p:nvSpPr>
        <p:spPr>
          <a:xfrm>
            <a:off x="409574" y="3257550"/>
            <a:ext cx="522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基金代码和名称在基金概况里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EBCE17-9900-4DFD-927E-91F50118E5D4}"/>
              </a:ext>
            </a:extLst>
          </p:cNvPr>
          <p:cNvSpPr/>
          <p:nvPr/>
        </p:nvSpPr>
        <p:spPr>
          <a:xfrm>
            <a:off x="5162550" y="3933443"/>
            <a:ext cx="933450" cy="457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187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7B84B10-6D0B-4E5D-8635-A6EA21BAEADC}"/>
              </a:ext>
            </a:extLst>
          </p:cNvPr>
          <p:cNvSpPr txBox="1"/>
          <p:nvPr/>
        </p:nvSpPr>
        <p:spPr>
          <a:xfrm>
            <a:off x="333374" y="186809"/>
            <a:ext cx="9286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明亚基金管理有限责任公司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https://www.mingyafunds.com/front/index.jhtml</a:t>
            </a:r>
            <a:r>
              <a:rPr lang="zh-CN" altLang="en-US" dirty="0"/>
              <a:t>，需要公募基金下所有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C6F0FB-DC28-4CDD-A87F-C77C7213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023937"/>
            <a:ext cx="9620250" cy="17430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1D0D13-4980-45A2-B798-65E8D077A414}"/>
              </a:ext>
            </a:extLst>
          </p:cNvPr>
          <p:cNvSpPr/>
          <p:nvPr/>
        </p:nvSpPr>
        <p:spPr>
          <a:xfrm>
            <a:off x="3581400" y="1110138"/>
            <a:ext cx="1314450" cy="1656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7A1FCD-7130-4C86-9B4E-93AFA2AE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6" y="3709987"/>
            <a:ext cx="8858250" cy="1628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D8205E-ED78-48BE-A0D8-7AFB9BC84911}"/>
              </a:ext>
            </a:extLst>
          </p:cNvPr>
          <p:cNvSpPr txBox="1"/>
          <p:nvPr/>
        </p:nvSpPr>
        <p:spPr>
          <a:xfrm>
            <a:off x="590550" y="3000375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后六位数字是基金代码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0F8622-6218-43A6-8064-EDF4657A4BB0}"/>
              </a:ext>
            </a:extLst>
          </p:cNvPr>
          <p:cNvSpPr/>
          <p:nvPr/>
        </p:nvSpPr>
        <p:spPr>
          <a:xfrm>
            <a:off x="8091486" y="3709988"/>
            <a:ext cx="1314450" cy="64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987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232F99-3B90-4429-AF11-032999031298}"/>
              </a:ext>
            </a:extLst>
          </p:cNvPr>
          <p:cNvSpPr txBox="1"/>
          <p:nvPr/>
        </p:nvSpPr>
        <p:spPr>
          <a:xfrm>
            <a:off x="219075" y="5487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达诚基金管理有限责任公司</a:t>
            </a:r>
            <a:endParaRPr lang="en-US" altLang="zh-CN" dirty="0"/>
          </a:p>
          <a:p>
            <a:r>
              <a:rPr lang="en-US" altLang="zh-CN" dirty="0"/>
              <a:t>http://www.integrity-funds.com/products/index.html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08873-49DC-42AC-A9F3-BE5DFAB3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19225"/>
            <a:ext cx="8220075" cy="17917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BA5C41D-1A3F-4A7A-A91E-E7C8AF8765E3}"/>
              </a:ext>
            </a:extLst>
          </p:cNvPr>
          <p:cNvSpPr/>
          <p:nvPr/>
        </p:nvSpPr>
        <p:spPr>
          <a:xfrm>
            <a:off x="285750" y="2157889"/>
            <a:ext cx="1314450" cy="947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37E6A5-9C1A-4EEA-AA75-76B724F5B204}"/>
              </a:ext>
            </a:extLst>
          </p:cNvPr>
          <p:cNvSpPr/>
          <p:nvPr/>
        </p:nvSpPr>
        <p:spPr>
          <a:xfrm flipV="1">
            <a:off x="438150" y="1485899"/>
            <a:ext cx="1028700" cy="29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0AFB23-9EDF-42D5-89BF-3508AFF90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4218071"/>
            <a:ext cx="9130631" cy="11540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F41258-FE61-4434-8FED-BAF18CC611EE}"/>
              </a:ext>
            </a:extLst>
          </p:cNvPr>
          <p:cNvSpPr txBox="1"/>
          <p:nvPr/>
        </p:nvSpPr>
        <p:spPr>
          <a:xfrm>
            <a:off x="285749" y="3587670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4713A4-665C-4AAA-9D27-3DFC090884C3}"/>
              </a:ext>
            </a:extLst>
          </p:cNvPr>
          <p:cNvSpPr/>
          <p:nvPr/>
        </p:nvSpPr>
        <p:spPr>
          <a:xfrm flipV="1">
            <a:off x="4933950" y="4410072"/>
            <a:ext cx="962025" cy="276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F0A6F-65A4-4558-A8E3-65A9C3BE3307}"/>
              </a:ext>
            </a:extLst>
          </p:cNvPr>
          <p:cNvSpPr/>
          <p:nvPr/>
        </p:nvSpPr>
        <p:spPr>
          <a:xfrm flipV="1">
            <a:off x="6694152" y="4410071"/>
            <a:ext cx="962025" cy="276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31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4CA146-4A82-474F-AFDF-272D5D19E2F5}"/>
              </a:ext>
            </a:extLst>
          </p:cNvPr>
          <p:cNvSpPr txBox="1"/>
          <p:nvPr/>
        </p:nvSpPr>
        <p:spPr>
          <a:xfrm>
            <a:off x="390525" y="158234"/>
            <a:ext cx="1104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天治基金管理有限公司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http://www.chinanature.com.cn/column.dohsmode=searchtopic&amp;pageno=0&amp;channelid=63&amp;categoryid=4450&amp;childcategoryid=4451.htm</a:t>
            </a:r>
            <a:r>
              <a:rPr lang="zh-CN" altLang="en-US" dirty="0"/>
              <a:t>，旗下所有基金，左边栏目有所有基金代码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15B0C0-F321-4C54-AC57-4F25EE54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081563"/>
            <a:ext cx="10273926" cy="4319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B16135C-E9AD-4662-99C9-661C9E9E9951}"/>
              </a:ext>
            </a:extLst>
          </p:cNvPr>
          <p:cNvSpPr/>
          <p:nvPr/>
        </p:nvSpPr>
        <p:spPr>
          <a:xfrm>
            <a:off x="647700" y="1719262"/>
            <a:ext cx="2047875" cy="3681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00E6F5-3BB0-4257-BBF6-76531327DB5E}"/>
              </a:ext>
            </a:extLst>
          </p:cNvPr>
          <p:cNvSpPr/>
          <p:nvPr/>
        </p:nvSpPr>
        <p:spPr>
          <a:xfrm>
            <a:off x="4667250" y="2471738"/>
            <a:ext cx="666750" cy="338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636F9D-6339-48A1-A1EB-5E06C325E95F}"/>
              </a:ext>
            </a:extLst>
          </p:cNvPr>
          <p:cNvSpPr/>
          <p:nvPr/>
        </p:nvSpPr>
        <p:spPr>
          <a:xfrm>
            <a:off x="7829550" y="2471738"/>
            <a:ext cx="676275" cy="290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48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91143FF-DA1E-4474-944E-551BC99313C9}"/>
              </a:ext>
            </a:extLst>
          </p:cNvPr>
          <p:cNvSpPr txBox="1"/>
          <p:nvPr/>
        </p:nvSpPr>
        <p:spPr>
          <a:xfrm>
            <a:off x="209549" y="172135"/>
            <a:ext cx="9763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国都证券有限责任公司</a:t>
            </a:r>
            <a:r>
              <a:rPr lang="zh-CN" altLang="en-US" dirty="0">
                <a:hlinkClick r:id="rId2"/>
              </a:rPr>
              <a:t>http://www.guodu.com/finance/publicFunds/funds_Center_index.jsp</a:t>
            </a:r>
            <a:endParaRPr lang="en-US" altLang="zh-CN" dirty="0"/>
          </a:p>
          <a:p>
            <a:r>
              <a:rPr lang="zh-CN" altLang="en-US" dirty="0"/>
              <a:t>基金产品下所有类型下所有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9370A5-96A5-497A-803F-99109787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023937"/>
            <a:ext cx="9353550" cy="32861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E7E6F4-81F6-40EA-871F-2A7602A99C07}"/>
              </a:ext>
            </a:extLst>
          </p:cNvPr>
          <p:cNvSpPr/>
          <p:nvPr/>
        </p:nvSpPr>
        <p:spPr>
          <a:xfrm>
            <a:off x="285750" y="2581275"/>
            <a:ext cx="1314450" cy="1592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6C8C1E-7660-4297-8FAB-C3DC6DA4B970}"/>
              </a:ext>
            </a:extLst>
          </p:cNvPr>
          <p:cNvSpPr/>
          <p:nvPr/>
        </p:nvSpPr>
        <p:spPr>
          <a:xfrm>
            <a:off x="2724150" y="2200274"/>
            <a:ext cx="2743200" cy="210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3349C9-CDAC-47B2-AAF1-52F6FD454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" y="4743450"/>
            <a:ext cx="6924675" cy="2514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E0CA52-85D5-4F13-A528-6F8FEEA9A8E2}"/>
              </a:ext>
            </a:extLst>
          </p:cNvPr>
          <p:cNvSpPr txBox="1"/>
          <p:nvPr/>
        </p:nvSpPr>
        <p:spPr>
          <a:xfrm>
            <a:off x="285750" y="4467225"/>
            <a:ext cx="627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产品介绍里面取基金名称，暂时无基金代码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D8281D-F2EB-4991-944E-3510EF23B7FE}"/>
              </a:ext>
            </a:extLst>
          </p:cNvPr>
          <p:cNvSpPr/>
          <p:nvPr/>
        </p:nvSpPr>
        <p:spPr>
          <a:xfrm>
            <a:off x="2386012" y="5345668"/>
            <a:ext cx="7048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D6DB34-0B4F-4DB0-A13D-4DFF202BC1FF}"/>
              </a:ext>
            </a:extLst>
          </p:cNvPr>
          <p:cNvSpPr/>
          <p:nvPr/>
        </p:nvSpPr>
        <p:spPr>
          <a:xfrm>
            <a:off x="3133726" y="5345668"/>
            <a:ext cx="70485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065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0DEAE5D-DCB5-4097-8F0F-9B6D6AB31252}"/>
              </a:ext>
            </a:extLst>
          </p:cNvPr>
          <p:cNvSpPr txBox="1"/>
          <p:nvPr/>
        </p:nvSpPr>
        <p:spPr>
          <a:xfrm>
            <a:off x="180975" y="2344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渤海汇金证券资产管理有限公司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https://www.bhhjamc.com/index.html</a:t>
            </a:r>
            <a:r>
              <a:rPr lang="zh-CN" altLang="en-US" dirty="0"/>
              <a:t>，所有类型下所有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E2CE24-340E-4BC2-9159-3932D000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1104899"/>
            <a:ext cx="10106025" cy="1857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918C9D-5C84-48B6-96FE-7DDEA1E1CF04}"/>
              </a:ext>
            </a:extLst>
          </p:cNvPr>
          <p:cNvSpPr/>
          <p:nvPr/>
        </p:nvSpPr>
        <p:spPr>
          <a:xfrm>
            <a:off x="2209799" y="1652588"/>
            <a:ext cx="1466851" cy="1042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143E31-81D0-494F-85DF-C6A62DAD2618}"/>
              </a:ext>
            </a:extLst>
          </p:cNvPr>
          <p:cNvSpPr/>
          <p:nvPr/>
        </p:nvSpPr>
        <p:spPr>
          <a:xfrm>
            <a:off x="333374" y="1128712"/>
            <a:ext cx="1714501" cy="1857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35D3AF-1031-435B-AB23-8105E9034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" y="3895727"/>
            <a:ext cx="11153775" cy="2057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19B7DB-7BC9-46E2-AA50-9E85BE7D65B4}"/>
              </a:ext>
            </a:extLst>
          </p:cNvPr>
          <p:cNvSpPr txBox="1"/>
          <p:nvPr/>
        </p:nvSpPr>
        <p:spPr>
          <a:xfrm>
            <a:off x="333374" y="3243265"/>
            <a:ext cx="371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B8D5BF-31B5-45DE-B917-A5DBBED52F7C}"/>
              </a:ext>
            </a:extLst>
          </p:cNvPr>
          <p:cNvSpPr/>
          <p:nvPr/>
        </p:nvSpPr>
        <p:spPr>
          <a:xfrm>
            <a:off x="6791324" y="3895727"/>
            <a:ext cx="1333501" cy="43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52FE6D-4E57-4C12-88BB-C39DB9B5CC39}"/>
              </a:ext>
            </a:extLst>
          </p:cNvPr>
          <p:cNvSpPr/>
          <p:nvPr/>
        </p:nvSpPr>
        <p:spPr>
          <a:xfrm>
            <a:off x="8353424" y="3905254"/>
            <a:ext cx="1333501" cy="43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599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A2C538E-96BA-43BF-AE7A-053CA43820B5}"/>
              </a:ext>
            </a:extLst>
          </p:cNvPr>
          <p:cNvSpPr txBox="1"/>
          <p:nvPr/>
        </p:nvSpPr>
        <p:spPr>
          <a:xfrm>
            <a:off x="238125" y="2725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东兴证券股份有限公司</a:t>
            </a:r>
            <a:endParaRPr lang="en-US" altLang="zh-CN" dirty="0"/>
          </a:p>
          <a:p>
            <a:r>
              <a:rPr lang="zh-CN" altLang="en-US" dirty="0">
                <a:hlinkClick r:id="rId2"/>
              </a:rPr>
              <a:t>http://www.fund.dxzq.net/</a:t>
            </a:r>
            <a:endParaRPr lang="en-US" altLang="zh-CN" dirty="0"/>
          </a:p>
          <a:p>
            <a:r>
              <a:rPr lang="zh-CN" altLang="en-US" dirty="0"/>
              <a:t>需要基金产品下所有类型下所有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3D663C-2153-4319-9D78-2F20C30C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157288"/>
            <a:ext cx="9124950" cy="2442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DA0D2F-74BD-404F-845C-8711982A66EF}"/>
              </a:ext>
            </a:extLst>
          </p:cNvPr>
          <p:cNvSpPr/>
          <p:nvPr/>
        </p:nvSpPr>
        <p:spPr>
          <a:xfrm>
            <a:off x="3286126" y="1157288"/>
            <a:ext cx="971550" cy="404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DAD2F7-46BB-4F05-9471-2F32E5C9E631}"/>
              </a:ext>
            </a:extLst>
          </p:cNvPr>
          <p:cNvSpPr/>
          <p:nvPr/>
        </p:nvSpPr>
        <p:spPr>
          <a:xfrm>
            <a:off x="3333750" y="1720771"/>
            <a:ext cx="2762249" cy="404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973E8C-ED9A-4CE8-AB7D-4C28E59251CD}"/>
              </a:ext>
            </a:extLst>
          </p:cNvPr>
          <p:cNvSpPr/>
          <p:nvPr/>
        </p:nvSpPr>
        <p:spPr>
          <a:xfrm>
            <a:off x="3333751" y="2276236"/>
            <a:ext cx="1066800" cy="581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72498B-AB26-4BC0-BB71-E5119316F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4280335"/>
            <a:ext cx="10687050" cy="14001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424598-AABE-4C4B-8858-1F6ED3A91469}"/>
              </a:ext>
            </a:extLst>
          </p:cNvPr>
          <p:cNvSpPr txBox="1"/>
          <p:nvPr/>
        </p:nvSpPr>
        <p:spPr>
          <a:xfrm>
            <a:off x="238125" y="3757969"/>
            <a:ext cx="3648075" cy="36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35D387-3736-4D8A-B862-09D368D5C607}"/>
              </a:ext>
            </a:extLst>
          </p:cNvPr>
          <p:cNvSpPr/>
          <p:nvPr/>
        </p:nvSpPr>
        <p:spPr>
          <a:xfrm>
            <a:off x="4276727" y="4484052"/>
            <a:ext cx="952498" cy="421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609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39CFE2-252B-4143-85E7-F38CFCCD671F}"/>
              </a:ext>
            </a:extLst>
          </p:cNvPr>
          <p:cNvSpPr txBox="1"/>
          <p:nvPr/>
        </p:nvSpPr>
        <p:spPr>
          <a:xfrm>
            <a:off x="295275" y="4916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北京高华证券有限责任公司</a:t>
            </a:r>
            <a:endParaRPr lang="en-US" altLang="zh-CN" dirty="0"/>
          </a:p>
          <a:p>
            <a:r>
              <a:rPr lang="zh-CN" altLang="en-US" dirty="0"/>
              <a:t>暂无</a:t>
            </a:r>
          </a:p>
        </p:txBody>
      </p:sp>
    </p:spTree>
    <p:extLst>
      <p:ext uri="{BB962C8B-B14F-4D97-AF65-F5344CB8AC3E}">
        <p14:creationId xmlns:p14="http://schemas.microsoft.com/office/powerpoint/2010/main" val="1866713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124CFD5-9BAC-4EF5-84E0-DC5E56484EE4}"/>
              </a:ext>
            </a:extLst>
          </p:cNvPr>
          <p:cNvSpPr txBox="1"/>
          <p:nvPr/>
        </p:nvSpPr>
        <p:spPr>
          <a:xfrm>
            <a:off x="400050" y="37730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中银国际证券有限公司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http://www.bocifunds.com/</a:t>
            </a:r>
            <a:r>
              <a:rPr lang="zh-CN" altLang="en-US" dirty="0"/>
              <a:t>，所有类型下所有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B3A6F-2D2F-4415-9B9E-CAEBA796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319212"/>
            <a:ext cx="7248525" cy="16668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955C47B-F201-4597-938F-C90A39DAA24F}"/>
              </a:ext>
            </a:extLst>
          </p:cNvPr>
          <p:cNvSpPr/>
          <p:nvPr/>
        </p:nvSpPr>
        <p:spPr>
          <a:xfrm>
            <a:off x="714377" y="2056287"/>
            <a:ext cx="1714498" cy="810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D3C672-885A-45E4-A6DF-CA74F7F73A6F}"/>
              </a:ext>
            </a:extLst>
          </p:cNvPr>
          <p:cNvSpPr/>
          <p:nvPr/>
        </p:nvSpPr>
        <p:spPr>
          <a:xfrm flipV="1">
            <a:off x="628650" y="1319212"/>
            <a:ext cx="2724150" cy="280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9E3FD7-9EDC-4C81-A66C-859106BA7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4027403"/>
            <a:ext cx="9648825" cy="13525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4C0F516-4F1B-4A5D-82C4-776830C429A2}"/>
              </a:ext>
            </a:extLst>
          </p:cNvPr>
          <p:cNvSpPr/>
          <p:nvPr/>
        </p:nvSpPr>
        <p:spPr>
          <a:xfrm>
            <a:off x="6391275" y="4066061"/>
            <a:ext cx="685800" cy="382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78F2C4-23AA-4F28-9EFE-CC013F6D15E3}"/>
              </a:ext>
            </a:extLst>
          </p:cNvPr>
          <p:cNvSpPr/>
          <p:nvPr/>
        </p:nvSpPr>
        <p:spPr>
          <a:xfrm>
            <a:off x="7724775" y="4066061"/>
            <a:ext cx="685800" cy="382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EED9B3-B883-40EC-BC04-C734097B0838}"/>
              </a:ext>
            </a:extLst>
          </p:cNvPr>
          <p:cNvSpPr txBox="1"/>
          <p:nvPr/>
        </p:nvSpPr>
        <p:spPr>
          <a:xfrm>
            <a:off x="400050" y="3323112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1741498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AD9C725-A285-4455-AE14-CA59128E7A24}"/>
              </a:ext>
            </a:extLst>
          </p:cNvPr>
          <p:cNvSpPr txBox="1"/>
          <p:nvPr/>
        </p:nvSpPr>
        <p:spPr>
          <a:xfrm>
            <a:off x="133350" y="158234"/>
            <a:ext cx="12058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长江证券（上海）资产管理有限公司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https://www.cjzcgl.com/changjiangzg-web/product/search/t10-t2-t3-t4-t5-q-c10-c20-n11-s110-n21-s210-code#fund</a:t>
            </a:r>
            <a:endParaRPr lang="en-US" altLang="zh-CN" dirty="0"/>
          </a:p>
          <a:p>
            <a:r>
              <a:rPr lang="zh-CN" altLang="en-US" dirty="0"/>
              <a:t>公募基金下全部金额全部风格下所有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B62A05-6459-4A4C-8A5F-C9F170BC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247775"/>
            <a:ext cx="10106025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DF99F2-E634-4B2C-B45D-628BAB8C032D}"/>
              </a:ext>
            </a:extLst>
          </p:cNvPr>
          <p:cNvSpPr/>
          <p:nvPr/>
        </p:nvSpPr>
        <p:spPr>
          <a:xfrm>
            <a:off x="2095502" y="1332386"/>
            <a:ext cx="1714498" cy="151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C03C4B-CACA-42F4-AE7B-1C67BBB31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3014186"/>
            <a:ext cx="6586538" cy="18349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6841633-4072-429E-A1F7-5F835DAD1A04}"/>
              </a:ext>
            </a:extLst>
          </p:cNvPr>
          <p:cNvSpPr/>
          <p:nvPr/>
        </p:nvSpPr>
        <p:spPr>
          <a:xfrm>
            <a:off x="133350" y="3667124"/>
            <a:ext cx="1085850" cy="134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CD6141-A73F-4FCF-81E8-5E498B485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" y="5483033"/>
            <a:ext cx="7000875" cy="1609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34F13F-25E5-428E-BA27-83941D4951F7}"/>
              </a:ext>
            </a:extLst>
          </p:cNvPr>
          <p:cNvSpPr txBox="1"/>
          <p:nvPr/>
        </p:nvSpPr>
        <p:spPr>
          <a:xfrm>
            <a:off x="133350" y="5067897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303436-1382-4366-B509-8CA43D01EAF7}"/>
              </a:ext>
            </a:extLst>
          </p:cNvPr>
          <p:cNvSpPr/>
          <p:nvPr/>
        </p:nvSpPr>
        <p:spPr>
          <a:xfrm>
            <a:off x="2286002" y="5761511"/>
            <a:ext cx="828673" cy="410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C2FFA1-F8B4-4D70-A2C9-4B5485B2A17B}"/>
              </a:ext>
            </a:extLst>
          </p:cNvPr>
          <p:cNvSpPr/>
          <p:nvPr/>
        </p:nvSpPr>
        <p:spPr>
          <a:xfrm>
            <a:off x="3219450" y="5761511"/>
            <a:ext cx="733425" cy="410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6611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6A1C15-B476-430B-8799-DEA0890941DB}"/>
              </a:ext>
            </a:extLst>
          </p:cNvPr>
          <p:cNvSpPr txBox="1"/>
          <p:nvPr/>
        </p:nvSpPr>
        <p:spPr>
          <a:xfrm>
            <a:off x="266700" y="348734"/>
            <a:ext cx="6134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华泰证券（上海）资产管理有限公司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https://htamc.htsc.com.cn/jhcp/JhcpJzgx/qxcp.do</a:t>
            </a:r>
            <a:endParaRPr lang="en-US" altLang="zh-CN" dirty="0"/>
          </a:p>
          <a:p>
            <a:r>
              <a:rPr lang="zh-CN" altLang="en-US" dirty="0"/>
              <a:t>旗下产品下所有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C9723-D71C-4837-BBA6-30052E112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1209675"/>
            <a:ext cx="5511788" cy="3028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F44B1A-6772-4E58-9A77-C298FEF4FBF6}"/>
              </a:ext>
            </a:extLst>
          </p:cNvPr>
          <p:cNvSpPr/>
          <p:nvPr/>
        </p:nvSpPr>
        <p:spPr>
          <a:xfrm>
            <a:off x="685802" y="1690309"/>
            <a:ext cx="1000123" cy="278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ADEC37-FEEC-42DF-95C0-3424B30C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4819650"/>
            <a:ext cx="10086975" cy="20383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C30ADB-9F26-4141-9B50-CB8B70E2153E}"/>
              </a:ext>
            </a:extLst>
          </p:cNvPr>
          <p:cNvSpPr txBox="1"/>
          <p:nvPr/>
        </p:nvSpPr>
        <p:spPr>
          <a:xfrm>
            <a:off x="585788" y="4379871"/>
            <a:ext cx="37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691E46-ED83-4FFF-B4F6-78096400C82B}"/>
              </a:ext>
            </a:extLst>
          </p:cNvPr>
          <p:cNvSpPr/>
          <p:nvPr/>
        </p:nvSpPr>
        <p:spPr>
          <a:xfrm>
            <a:off x="2378854" y="5300284"/>
            <a:ext cx="773922" cy="348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CD0598-F995-4151-9C63-EB97CEB697C0}"/>
              </a:ext>
            </a:extLst>
          </p:cNvPr>
          <p:cNvSpPr/>
          <p:nvPr/>
        </p:nvSpPr>
        <p:spPr>
          <a:xfrm>
            <a:off x="3271808" y="5300283"/>
            <a:ext cx="773922" cy="348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D8D549-1C08-408D-9728-5B3E39C611DA}"/>
              </a:ext>
            </a:extLst>
          </p:cNvPr>
          <p:cNvSpPr/>
          <p:nvPr/>
        </p:nvSpPr>
        <p:spPr>
          <a:xfrm>
            <a:off x="4164762" y="5300283"/>
            <a:ext cx="773922" cy="348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570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11F9AB3-FB11-46DB-A759-EF079274BC8C}"/>
              </a:ext>
            </a:extLst>
          </p:cNvPr>
          <p:cNvSpPr txBox="1"/>
          <p:nvPr/>
        </p:nvSpPr>
        <p:spPr>
          <a:xfrm>
            <a:off x="504825" y="3582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中国人保资产管理股份有限公司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http://fund.piccamc.com/pc/product</a:t>
            </a:r>
            <a:r>
              <a:rPr lang="zh-CN" altLang="en-US" dirty="0"/>
              <a:t>，全部下所有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1E58F-2978-4F54-940B-B50BC2DF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085850"/>
            <a:ext cx="7958138" cy="3314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30C2F00-892D-489D-8912-3FBAB1A2564A}"/>
              </a:ext>
            </a:extLst>
          </p:cNvPr>
          <p:cNvSpPr/>
          <p:nvPr/>
        </p:nvSpPr>
        <p:spPr>
          <a:xfrm>
            <a:off x="762002" y="2035780"/>
            <a:ext cx="1085848" cy="2602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38A061-5E0A-40DB-8646-B2A23A0E0FBB}"/>
              </a:ext>
            </a:extLst>
          </p:cNvPr>
          <p:cNvSpPr/>
          <p:nvPr/>
        </p:nvSpPr>
        <p:spPr>
          <a:xfrm flipH="1" flipV="1">
            <a:off x="504824" y="1085850"/>
            <a:ext cx="990600" cy="565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650F55-0F31-4C62-A7C1-C5C0C2D71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4" y="5023534"/>
            <a:ext cx="9563100" cy="19812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6A0648-3085-4DC8-9A74-F00CC2089CF7}"/>
              </a:ext>
            </a:extLst>
          </p:cNvPr>
          <p:cNvSpPr/>
          <p:nvPr/>
        </p:nvSpPr>
        <p:spPr>
          <a:xfrm>
            <a:off x="1847850" y="5072344"/>
            <a:ext cx="923925" cy="516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D4E3A0-DF1C-40CD-8EDB-E08663E06651}"/>
              </a:ext>
            </a:extLst>
          </p:cNvPr>
          <p:cNvSpPr/>
          <p:nvPr/>
        </p:nvSpPr>
        <p:spPr>
          <a:xfrm>
            <a:off x="5181600" y="5072344"/>
            <a:ext cx="923925" cy="516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25F1CB-8015-4BF9-BD03-2453C66D6E88}"/>
              </a:ext>
            </a:extLst>
          </p:cNvPr>
          <p:cNvSpPr/>
          <p:nvPr/>
        </p:nvSpPr>
        <p:spPr>
          <a:xfrm>
            <a:off x="6267450" y="5072344"/>
            <a:ext cx="923925" cy="516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045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543297F-7497-4D72-BB16-F57152640785}"/>
              </a:ext>
            </a:extLst>
          </p:cNvPr>
          <p:cNvSpPr txBox="1"/>
          <p:nvPr/>
        </p:nvSpPr>
        <p:spPr>
          <a:xfrm>
            <a:off x="176211" y="243959"/>
            <a:ext cx="7224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中泰证券（上海）资产管理有限公司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https://www.ztzqzg.com/products/public/t</a:t>
            </a:r>
            <a:r>
              <a:rPr lang="zh-CN" altLang="en-US" dirty="0"/>
              <a:t>，全部下所有基金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D03982-2745-4257-B264-91298E35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981075"/>
            <a:ext cx="8367713" cy="28408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58A7524-818E-422B-9966-74C790E6CFDF}"/>
              </a:ext>
            </a:extLst>
          </p:cNvPr>
          <p:cNvSpPr/>
          <p:nvPr/>
        </p:nvSpPr>
        <p:spPr>
          <a:xfrm>
            <a:off x="400052" y="2026255"/>
            <a:ext cx="1085848" cy="1795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4442D6-6A91-44E1-88B4-5DBA8E616229}"/>
              </a:ext>
            </a:extLst>
          </p:cNvPr>
          <p:cNvSpPr/>
          <p:nvPr/>
        </p:nvSpPr>
        <p:spPr>
          <a:xfrm flipV="1">
            <a:off x="542927" y="981075"/>
            <a:ext cx="514348" cy="27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C4D69B-020D-4CB0-B0DE-4BE6B70B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1" y="4559040"/>
            <a:ext cx="7518739" cy="16098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E755FF-CA3F-4A52-929E-E5F1783FCD20}"/>
              </a:ext>
            </a:extLst>
          </p:cNvPr>
          <p:cNvSpPr txBox="1"/>
          <p:nvPr/>
        </p:nvSpPr>
        <p:spPr>
          <a:xfrm>
            <a:off x="176211" y="4029075"/>
            <a:ext cx="362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458C09-5B52-434E-97B7-11A3565279E2}"/>
              </a:ext>
            </a:extLst>
          </p:cNvPr>
          <p:cNvSpPr/>
          <p:nvPr/>
        </p:nvSpPr>
        <p:spPr>
          <a:xfrm>
            <a:off x="3470610" y="4533052"/>
            <a:ext cx="100789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557960-8B97-4221-B6D3-CF0A07061877}"/>
              </a:ext>
            </a:extLst>
          </p:cNvPr>
          <p:cNvSpPr/>
          <p:nvPr/>
        </p:nvSpPr>
        <p:spPr>
          <a:xfrm>
            <a:off x="8107531" y="4085376"/>
            <a:ext cx="1085848" cy="461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57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6A5B6F4-B16E-40DB-824D-5B1545D88A65}"/>
              </a:ext>
            </a:extLst>
          </p:cNvPr>
          <p:cNvSpPr txBox="1"/>
          <p:nvPr/>
        </p:nvSpPr>
        <p:spPr>
          <a:xfrm>
            <a:off x="371474" y="548759"/>
            <a:ext cx="7953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诺安基金管理有限公司</a:t>
            </a:r>
            <a:r>
              <a:rPr lang="zh-CN" altLang="en-US" dirty="0">
                <a:hlinkClick r:id="rId2"/>
              </a:rPr>
              <a:t>https://trade.lionfund.com.cn/pc/q/fundInfoList.action</a:t>
            </a:r>
            <a:r>
              <a:rPr lang="zh-CN" altLang="en-US" dirty="0"/>
              <a:t>，全部基金下面所有基金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98829-9C1D-4DF1-A16E-C82E0EA3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195090"/>
            <a:ext cx="11201400" cy="31908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EE49C9-A1D8-4A06-875F-C91BC40FB6D0}"/>
              </a:ext>
            </a:extLst>
          </p:cNvPr>
          <p:cNvSpPr/>
          <p:nvPr/>
        </p:nvSpPr>
        <p:spPr>
          <a:xfrm>
            <a:off x="381000" y="1841421"/>
            <a:ext cx="1447800" cy="2776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20B826-394A-42B9-A35F-F0E659F5DD35}"/>
              </a:ext>
            </a:extLst>
          </p:cNvPr>
          <p:cNvSpPr/>
          <p:nvPr/>
        </p:nvSpPr>
        <p:spPr>
          <a:xfrm>
            <a:off x="447675" y="1195090"/>
            <a:ext cx="1447801" cy="43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82D121-7B17-4B0F-B87A-DC121BE6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5032296"/>
            <a:ext cx="11563350" cy="20478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01A5715-2DBF-4B51-BDC7-BB42DFFA4EEC}"/>
              </a:ext>
            </a:extLst>
          </p:cNvPr>
          <p:cNvSpPr/>
          <p:nvPr/>
        </p:nvSpPr>
        <p:spPr>
          <a:xfrm>
            <a:off x="5781675" y="5119390"/>
            <a:ext cx="1447801" cy="43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B0F8C1-8151-4EAE-A453-C17A69A14483}"/>
              </a:ext>
            </a:extLst>
          </p:cNvPr>
          <p:cNvSpPr txBox="1"/>
          <p:nvPr/>
        </p:nvSpPr>
        <p:spPr>
          <a:xfrm>
            <a:off x="447675" y="4724400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</a:t>
            </a:r>
          </a:p>
        </p:txBody>
      </p:sp>
    </p:spTree>
    <p:extLst>
      <p:ext uri="{BB962C8B-B14F-4D97-AF65-F5344CB8AC3E}">
        <p14:creationId xmlns:p14="http://schemas.microsoft.com/office/powerpoint/2010/main" val="336423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287343F-E72B-4ABC-AF68-CB64987700BB}"/>
              </a:ext>
            </a:extLst>
          </p:cNvPr>
          <p:cNvSpPr txBox="1"/>
          <p:nvPr/>
        </p:nvSpPr>
        <p:spPr>
          <a:xfrm>
            <a:off x="238125" y="1391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中海基金管理有限公司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http://www.zhfund.com/products/zhishu/399001/summary/index.html</a:t>
            </a:r>
            <a:r>
              <a:rPr lang="zh-CN" altLang="en-US" dirty="0"/>
              <a:t>，旗下所有基金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4FFB5-1ADF-4917-837D-830F33A8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143000"/>
            <a:ext cx="1895475" cy="47434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2EC412-1108-4C46-B921-F3A4580BE781}"/>
              </a:ext>
            </a:extLst>
          </p:cNvPr>
          <p:cNvSpPr/>
          <p:nvPr/>
        </p:nvSpPr>
        <p:spPr>
          <a:xfrm>
            <a:off x="238124" y="1062514"/>
            <a:ext cx="1590675" cy="490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D3E0C8-DD3F-41A2-8B18-821B45EC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552575"/>
            <a:ext cx="8096250" cy="2324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7A6DB3-9C0D-40D3-867D-8DF713C8F3FC}"/>
              </a:ext>
            </a:extLst>
          </p:cNvPr>
          <p:cNvSpPr txBox="1"/>
          <p:nvPr/>
        </p:nvSpPr>
        <p:spPr>
          <a:xfrm>
            <a:off x="2447925" y="106251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url</a:t>
            </a:r>
            <a:r>
              <a:rPr lang="zh-CN" altLang="en-US" dirty="0"/>
              <a:t>里面有基金代码，分红拆分取分红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4BB9D7-0DA0-4101-8209-F4217E47E7A3}"/>
              </a:ext>
            </a:extLst>
          </p:cNvPr>
          <p:cNvSpPr/>
          <p:nvPr/>
        </p:nvSpPr>
        <p:spPr>
          <a:xfrm>
            <a:off x="6334124" y="1647409"/>
            <a:ext cx="752475" cy="27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51C360-1261-4ED1-9C0A-EACC1B1F0473}"/>
              </a:ext>
            </a:extLst>
          </p:cNvPr>
          <p:cNvSpPr/>
          <p:nvPr/>
        </p:nvSpPr>
        <p:spPr>
          <a:xfrm>
            <a:off x="5348285" y="1627943"/>
            <a:ext cx="752475" cy="27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3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2415</Words>
  <Application>Microsoft Office PowerPoint</Application>
  <PresentationFormat>宽屏</PresentationFormat>
  <Paragraphs>236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ssss</dc:creator>
  <cp:lastModifiedBy>ssss</cp:lastModifiedBy>
  <cp:revision>54</cp:revision>
  <dcterms:created xsi:type="dcterms:W3CDTF">2020-10-12T06:22:54Z</dcterms:created>
  <dcterms:modified xsi:type="dcterms:W3CDTF">2020-10-13T12:11:11Z</dcterms:modified>
</cp:coreProperties>
</file>